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5" r:id="rId10"/>
    <p:sldId id="266" r:id="rId11"/>
    <p:sldId id="267" r:id="rId12"/>
    <p:sldId id="270" r:id="rId13"/>
    <p:sldId id="271" r:id="rId14"/>
    <p:sldId id="273" r:id="rId15"/>
    <p:sldId id="275" r:id="rId16"/>
    <p:sldId id="289" r:id="rId17"/>
    <p:sldId id="277" r:id="rId18"/>
    <p:sldId id="287" r:id="rId19"/>
    <p:sldId id="288" r:id="rId20"/>
  </p:sldIdLst>
  <p:sldSz cx="9144000" cy="6858000" type="screen4x3"/>
  <p:notesSz cx="6735763" cy="9866313"/>
  <p:embeddedFontLst>
    <p:embeddedFont>
      <p:font typeface="Cambria" panose="02040503050406030204" pitchFamily="18" charset="0"/>
      <p:regular r:id="rId22"/>
      <p:bold r:id="rId23"/>
      <p:italic r:id="rId24"/>
      <p:boldItalic r:id="rId25"/>
    </p:embeddedFont>
    <p:embeddedFont>
      <p:font typeface="Candara" panose="020E0502030303020204"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3" roundtripDataSignature="AMtx7mjnyhLGseZU937tIdDDEOj/M1xvb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2B75487-6AA2-475A-9FBD-CAA3ABF57864}">
  <a:tblStyle styleId="{A2B75487-6AA2-475A-9FBD-CAA3ABF57864}"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b="off" i="off"/>
      <a:tcStyle>
        <a:tcBdr/>
        <a:fill>
          <a:solidFill>
            <a:srgbClr val="CDD4EA"/>
          </a:solidFill>
        </a:fill>
      </a:tcStyle>
    </a:band1H>
    <a:band2H>
      <a:tcTxStyle b="off" i="off"/>
      <a:tcStyle>
        <a:tcBdr/>
      </a:tcStyle>
    </a:band2H>
    <a:band1V>
      <a:tcTxStyle b="off" i="off"/>
      <a:tcStyle>
        <a:tcBdr/>
        <a:fill>
          <a:solidFill>
            <a:srgbClr val="CDD4EA"/>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164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43" Type="http://customschemas.google.com/relationships/presentationmetadata" Target="metadata"/><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Sheet1!$B$1</c:f>
              <c:strCache>
                <c:ptCount val="1"/>
                <c:pt idx="0">
                  <c:v>International journal articles</c:v>
                </c:pt>
              </c:strCache>
            </c:strRef>
          </c:tx>
          <c:spPr>
            <a:ln w="6653" cap="rnd" cmpd="sng" algn="ctr">
              <a:solidFill>
                <a:schemeClr val="accent1">
                  <a:shade val="95000"/>
                  <a:satMod val="105000"/>
                </a:schemeClr>
              </a:solidFill>
              <a:round/>
            </a:ln>
            <a:effectLst/>
          </c:spPr>
          <c:marker>
            <c:symbol val="circle"/>
            <c:size val="5"/>
            <c:spPr>
              <a:solidFill>
                <a:schemeClr val="lt1"/>
              </a:solidFill>
              <a:ln>
                <a:noFill/>
              </a:ln>
              <a:effectLst/>
            </c:spPr>
          </c:marker>
          <c:dLbls>
            <c:dLbl>
              <c:idx val="0"/>
              <c:layout>
                <c:manualLayout>
                  <c:x val="-2.2928685355395648E-2"/>
                  <c:y val="-3.4860557768924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BEC-4D2A-A93F-A3E4A7C9113E}"/>
                </c:ext>
              </c:extLst>
            </c:dLbl>
            <c:spPr>
              <a:noFill/>
              <a:ln w="8870">
                <a:noFill/>
              </a:ln>
            </c:spPr>
            <c:txPr>
              <a:bodyPr wrap="square" lIns="38100" tIns="19050" rIns="38100" bIns="19050" anchor="ctr">
                <a:spAutoFit/>
              </a:bodyPr>
              <a:lstStyle/>
              <a:p>
                <a:pPr>
                  <a:defRPr sz="1000" b="1" i="0" u="none" strike="noStrike" baseline="0">
                    <a:solidFill>
                      <a:srgbClr val="666699"/>
                    </a:solidFill>
                    <a:latin typeface="Calibri"/>
                    <a:ea typeface="Calibri"/>
                    <a:cs typeface="Calibri"/>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2013-2014</c:v>
                </c:pt>
                <c:pt idx="1">
                  <c:v>2014-2015</c:v>
                </c:pt>
                <c:pt idx="2">
                  <c:v>2015-2016</c:v>
                </c:pt>
                <c:pt idx="3">
                  <c:v>2016-2017</c:v>
                </c:pt>
                <c:pt idx="4">
                  <c:v>2017-2018</c:v>
                </c:pt>
                <c:pt idx="5">
                  <c:v>2018-2019</c:v>
                </c:pt>
                <c:pt idx="6">
                  <c:v>2019-2020</c:v>
                </c:pt>
                <c:pt idx="7">
                  <c:v>2020-2021</c:v>
                </c:pt>
                <c:pt idx="8">
                  <c:v>2021-2022</c:v>
                </c:pt>
                <c:pt idx="9">
                  <c:v>2022-2023</c:v>
                </c:pt>
              </c:strCache>
            </c:strRef>
          </c:cat>
          <c:val>
            <c:numRef>
              <c:f>Sheet1!$B$2:$B$11</c:f>
              <c:numCache>
                <c:formatCode>General</c:formatCode>
                <c:ptCount val="10"/>
                <c:pt idx="0">
                  <c:v>127</c:v>
                </c:pt>
                <c:pt idx="1">
                  <c:v>123</c:v>
                </c:pt>
                <c:pt idx="2">
                  <c:v>138</c:v>
                </c:pt>
                <c:pt idx="3">
                  <c:v>141</c:v>
                </c:pt>
                <c:pt idx="4">
                  <c:v>122</c:v>
                </c:pt>
                <c:pt idx="5">
                  <c:v>168</c:v>
                </c:pt>
                <c:pt idx="6">
                  <c:v>214</c:v>
                </c:pt>
                <c:pt idx="7">
                  <c:v>271</c:v>
                </c:pt>
                <c:pt idx="8">
                  <c:v>240</c:v>
                </c:pt>
                <c:pt idx="9">
                  <c:v>299</c:v>
                </c:pt>
              </c:numCache>
            </c:numRef>
          </c:val>
          <c:smooth val="0"/>
          <c:extLst>
            <c:ext xmlns:c16="http://schemas.microsoft.com/office/drawing/2014/chart" uri="{C3380CC4-5D6E-409C-BE32-E72D297353CC}">
              <c16:uniqueId val="{00000001-0BEC-4D2A-A93F-A3E4A7C9113E}"/>
            </c:ext>
          </c:extLst>
        </c:ser>
        <c:ser>
          <c:idx val="1"/>
          <c:order val="1"/>
          <c:tx>
            <c:strRef>
              <c:f>Sheet1!$C$1</c:f>
              <c:strCache>
                <c:ptCount val="1"/>
                <c:pt idx="0">
                  <c:v>ISI and Scopus journal articles</c:v>
                </c:pt>
              </c:strCache>
            </c:strRef>
          </c:tx>
          <c:spPr>
            <a:ln w="6653" cap="rnd" cmpd="sng" algn="ctr">
              <a:solidFill>
                <a:schemeClr val="accent2">
                  <a:shade val="95000"/>
                  <a:satMod val="105000"/>
                </a:schemeClr>
              </a:solidFill>
              <a:round/>
            </a:ln>
            <a:effectLst/>
          </c:spPr>
          <c:marker>
            <c:symbol val="circle"/>
            <c:size val="5"/>
            <c:spPr>
              <a:solidFill>
                <a:schemeClr val="lt1"/>
              </a:solidFill>
              <a:ln>
                <a:noFill/>
              </a:ln>
              <a:effectLst/>
            </c:spPr>
          </c:marker>
          <c:dLbls>
            <c:spPr>
              <a:noFill/>
              <a:ln w="8870">
                <a:noFill/>
              </a:ln>
            </c:spPr>
            <c:txPr>
              <a:bodyPr wrap="square" lIns="38100" tIns="19050" rIns="38100" bIns="19050" anchor="ctr">
                <a:spAutoFit/>
              </a:bodyPr>
              <a:lstStyle/>
              <a:p>
                <a:pPr>
                  <a:defRPr sz="1000" b="1" i="0" u="none" strike="noStrike" baseline="0">
                    <a:solidFill>
                      <a:srgbClr val="FF6600"/>
                    </a:solidFill>
                    <a:latin typeface="Calibri"/>
                    <a:ea typeface="Calibri"/>
                    <a:cs typeface="Calibri"/>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2013-2014</c:v>
                </c:pt>
                <c:pt idx="1">
                  <c:v>2014-2015</c:v>
                </c:pt>
                <c:pt idx="2">
                  <c:v>2015-2016</c:v>
                </c:pt>
                <c:pt idx="3">
                  <c:v>2016-2017</c:v>
                </c:pt>
                <c:pt idx="4">
                  <c:v>2017-2018</c:v>
                </c:pt>
                <c:pt idx="5">
                  <c:v>2018-2019</c:v>
                </c:pt>
                <c:pt idx="6">
                  <c:v>2019-2020</c:v>
                </c:pt>
                <c:pt idx="7">
                  <c:v>2020-2021</c:v>
                </c:pt>
                <c:pt idx="8">
                  <c:v>2021-2022</c:v>
                </c:pt>
                <c:pt idx="9">
                  <c:v>2022-2023</c:v>
                </c:pt>
              </c:strCache>
            </c:strRef>
          </c:cat>
          <c:val>
            <c:numRef>
              <c:f>Sheet1!$C$2:$C$11</c:f>
              <c:numCache>
                <c:formatCode>General</c:formatCode>
                <c:ptCount val="10"/>
                <c:pt idx="0">
                  <c:v>86</c:v>
                </c:pt>
                <c:pt idx="1">
                  <c:v>80</c:v>
                </c:pt>
                <c:pt idx="2">
                  <c:v>98</c:v>
                </c:pt>
                <c:pt idx="3">
                  <c:v>100</c:v>
                </c:pt>
                <c:pt idx="4">
                  <c:v>84</c:v>
                </c:pt>
                <c:pt idx="5">
                  <c:v>115</c:v>
                </c:pt>
                <c:pt idx="6">
                  <c:v>174</c:v>
                </c:pt>
                <c:pt idx="7">
                  <c:v>225</c:v>
                </c:pt>
                <c:pt idx="8">
                  <c:v>198</c:v>
                </c:pt>
                <c:pt idx="9">
                  <c:v>251</c:v>
                </c:pt>
              </c:numCache>
            </c:numRef>
          </c:val>
          <c:smooth val="0"/>
          <c:extLst>
            <c:ext xmlns:c16="http://schemas.microsoft.com/office/drawing/2014/chart" uri="{C3380CC4-5D6E-409C-BE32-E72D297353CC}">
              <c16:uniqueId val="{00000002-0BEC-4D2A-A93F-A3E4A7C9113E}"/>
            </c:ext>
          </c:extLst>
        </c:ser>
        <c:dLbls>
          <c:showLegendKey val="0"/>
          <c:showVal val="0"/>
          <c:showCatName val="0"/>
          <c:showSerName val="0"/>
          <c:showPercent val="0"/>
          <c:showBubbleSize val="0"/>
        </c:dLbls>
        <c:marker val="1"/>
        <c:smooth val="0"/>
        <c:axId val="-1189443408"/>
        <c:axId val="-1189437968"/>
      </c:lineChart>
      <c:catAx>
        <c:axId val="-1189443408"/>
        <c:scaling>
          <c:orientation val="minMax"/>
        </c:scaling>
        <c:delete val="0"/>
        <c:axPos val="b"/>
        <c:majorGridlines>
          <c:spPr>
            <a:ln>
              <a:solidFill>
                <a:schemeClr val="dk1">
                  <a:lumMod val="15000"/>
                  <a:lumOff val="85000"/>
                </a:schemeClr>
              </a:solidFill>
            </a:ln>
            <a:effectLst/>
          </c:spPr>
        </c:majorGridlines>
        <c:numFmt formatCode="General" sourceLinked="1"/>
        <c:majorTickMark val="out"/>
        <c:minorTickMark val="none"/>
        <c:tickLblPos val="nextTo"/>
        <c:spPr>
          <a:noFill/>
          <a:ln w="3326" cap="flat" cmpd="sng" algn="ctr">
            <a:solidFill>
              <a:schemeClr val="dk1">
                <a:lumMod val="15000"/>
                <a:lumOff val="85000"/>
              </a:schemeClr>
            </a:solidFill>
            <a:round/>
          </a:ln>
          <a:effectLst/>
        </c:spPr>
        <c:txPr>
          <a:bodyPr rot="0" vert="horz"/>
          <a:lstStyle/>
          <a:p>
            <a:pPr>
              <a:defRPr sz="698" b="1" i="0" u="none" strike="noStrike" baseline="0">
                <a:solidFill>
                  <a:srgbClr val="333333"/>
                </a:solidFill>
                <a:latin typeface="Calibri"/>
                <a:ea typeface="Calibri"/>
                <a:cs typeface="Calibri"/>
              </a:defRPr>
            </a:pPr>
            <a:endParaRPr lang="en-US"/>
          </a:p>
        </c:txPr>
        <c:crossAx val="-1189437968"/>
        <c:crosses val="autoZero"/>
        <c:auto val="1"/>
        <c:lblAlgn val="ctr"/>
        <c:lblOffset val="100"/>
        <c:noMultiLvlLbl val="0"/>
      </c:catAx>
      <c:valAx>
        <c:axId val="-1189437968"/>
        <c:scaling>
          <c:orientation val="minMax"/>
        </c:scaling>
        <c:delete val="0"/>
        <c:axPos val="l"/>
        <c:majorGridlines>
          <c:spPr>
            <a:ln>
              <a:solidFill>
                <a:schemeClr val="dk1">
                  <a:lumMod val="15000"/>
                  <a:lumOff val="85000"/>
                </a:schemeClr>
              </a:solidFill>
            </a:ln>
            <a:effectLst/>
          </c:spPr>
        </c:majorGridlines>
        <c:minorGridlines>
          <c:spPr>
            <a:ln>
              <a:solidFill>
                <a:schemeClr val="dk1">
                  <a:lumMod val="5000"/>
                  <a:lumOff val="95000"/>
                </a:schemeClr>
              </a:solidFill>
            </a:ln>
            <a:effectLst/>
          </c:spPr>
        </c:minorGridlines>
        <c:numFmt formatCode="General" sourceLinked="1"/>
        <c:majorTickMark val="out"/>
        <c:minorTickMark val="none"/>
        <c:tickLblPos val="nextTo"/>
        <c:crossAx val="-1189443408"/>
        <c:crosses val="autoZero"/>
        <c:crossBetween val="between"/>
      </c:valAx>
      <c:spPr>
        <a:noFill/>
        <a:ln w="8870">
          <a:noFill/>
        </a:ln>
      </c:spPr>
    </c:plotArea>
    <c:legend>
      <c:legendPos val="r"/>
      <c:legendEntry>
        <c:idx val="0"/>
        <c:txPr>
          <a:bodyPr/>
          <a:lstStyle/>
          <a:p>
            <a:pPr>
              <a:defRPr sz="1000" b="0" i="0" u="none" strike="noStrike" baseline="0">
                <a:solidFill>
                  <a:srgbClr val="333333"/>
                </a:solidFill>
                <a:latin typeface="Calibri"/>
                <a:ea typeface="Calibri"/>
                <a:cs typeface="Calibri"/>
              </a:defRPr>
            </a:pPr>
            <a:endParaRPr lang="en-US"/>
          </a:p>
        </c:txPr>
      </c:legendEntry>
      <c:overlay val="0"/>
      <c:spPr>
        <a:noFill/>
        <a:ln w="8870">
          <a:noFill/>
        </a:ln>
      </c:spPr>
      <c:txPr>
        <a:bodyPr/>
        <a:lstStyle/>
        <a:p>
          <a:pPr>
            <a:defRPr sz="1000" b="0" i="0" u="none" strike="noStrike" baseline="0">
              <a:solidFill>
                <a:srgbClr val="333333"/>
              </a:solidFill>
              <a:latin typeface="Calibri"/>
              <a:ea typeface="Calibri"/>
              <a:cs typeface="Calibri"/>
            </a:defRPr>
          </a:pPr>
          <a:endParaRPr lang="en-US"/>
        </a:p>
      </c:txPr>
    </c:legend>
    <c:plotVisOnly val="1"/>
    <c:dispBlanksAs val="gap"/>
    <c:showDLblsOverMax val="0"/>
  </c:chart>
  <c:spPr>
    <a:solidFill>
      <a:schemeClr val="lt1"/>
    </a:solidFill>
    <a:ln w="3326" cap="flat" cmpd="sng" algn="ctr">
      <a:solidFill>
        <a:schemeClr val="dk1">
          <a:lumMod val="15000"/>
          <a:lumOff val="85000"/>
        </a:schemeClr>
      </a:solidFill>
      <a:round/>
    </a:ln>
    <a:effectLst/>
  </c:spPr>
  <c:txPr>
    <a:bodyPr/>
    <a:lstStyle/>
    <a:p>
      <a:pPr>
        <a:defRPr sz="417" b="0" i="0" u="none" strike="noStrike" baseline="0">
          <a:solidFill>
            <a:srgbClr val="000000"/>
          </a:solidFill>
          <a:latin typeface="Calibri"/>
          <a:ea typeface="Calibri"/>
          <a:cs typeface="Calibri"/>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1"/>
            <a:ext cx="2918831" cy="49502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15373" y="1"/>
            <a:ext cx="2918831" cy="495029"/>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9350" y="1233488"/>
            <a:ext cx="443706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3577" y="4748163"/>
            <a:ext cx="5388610" cy="388486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9371286"/>
            <a:ext cx="2918831" cy="495028"/>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15373" y="9371286"/>
            <a:ext cx="2918831" cy="495028"/>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Calibri"/>
                <a:ea typeface="Calibri"/>
                <a:cs typeface="Calibri"/>
                <a:sym typeface="Calibri"/>
              </a:rPr>
              <a:t>‹#›</a:t>
            </a:fld>
            <a:endParaRPr sz="1200" b="0" i="0" u="none" strike="noStrike" cap="none">
              <a:solidFill>
                <a:srgbClr val="000000"/>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1:notes"/>
          <p:cNvSpPr txBox="1">
            <a:spLocks noGrp="1"/>
          </p:cNvSpPr>
          <p:nvPr>
            <p:ph type="body" idx="1"/>
          </p:nvPr>
        </p:nvSpPr>
        <p:spPr>
          <a:xfrm>
            <a:off x="673577" y="4748163"/>
            <a:ext cx="5388610" cy="38848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latin typeface="Calibri"/>
              <a:ea typeface="Calibri"/>
              <a:cs typeface="Calibri"/>
              <a:sym typeface="Calibri"/>
            </a:endParaRPr>
          </a:p>
        </p:txBody>
      </p:sp>
      <p:sp>
        <p:nvSpPr>
          <p:cNvPr id="74" name="Google Shape;74;p1:notes"/>
          <p:cNvSpPr>
            <a:spLocks noGrp="1" noRot="1" noChangeAspect="1"/>
          </p:cNvSpPr>
          <p:nvPr>
            <p:ph type="sldImg" idx="2"/>
          </p:nvPr>
        </p:nvSpPr>
        <p:spPr>
          <a:xfrm>
            <a:off x="1149350" y="1233488"/>
            <a:ext cx="4437063" cy="33289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3:notes"/>
          <p:cNvSpPr>
            <a:spLocks noGrp="1" noRot="1" noChangeAspect="1"/>
          </p:cNvSpPr>
          <p:nvPr>
            <p:ph type="sldImg" idx="2"/>
          </p:nvPr>
        </p:nvSpPr>
        <p:spPr>
          <a:xfrm>
            <a:off x="1149350" y="1233488"/>
            <a:ext cx="443706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p3:notes"/>
          <p:cNvSpPr txBox="1">
            <a:spLocks noGrp="1"/>
          </p:cNvSpPr>
          <p:nvPr>
            <p:ph type="body" idx="1"/>
          </p:nvPr>
        </p:nvSpPr>
        <p:spPr>
          <a:xfrm>
            <a:off x="673577" y="4748163"/>
            <a:ext cx="5388610" cy="3884862"/>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en-US" sz="1400" b="0" i="0" u="none" strike="noStrike" cap="none">
                <a:solidFill>
                  <a:srgbClr val="000000"/>
                </a:solidFill>
                <a:latin typeface="Arial"/>
                <a:ea typeface="Arial"/>
                <a:cs typeface="Arial"/>
                <a:sym typeface="Arial"/>
              </a:rPr>
              <a:t>At IU, we take immense pride in our recognition and credibility. We are accredited by: </a:t>
            </a:r>
            <a:r>
              <a:rPr lang="en-US" sz="1400" b="1" i="0" u="none" strike="noStrike" cap="none">
                <a:solidFill>
                  <a:srgbClr val="000000"/>
                </a:solidFill>
                <a:latin typeface="Arial"/>
                <a:ea typeface="Arial"/>
                <a:cs typeface="Arial"/>
                <a:sym typeface="Arial"/>
              </a:rPr>
              <a:t>The Vietnamese Ministry of Education and Training (MOET)</a:t>
            </a:r>
            <a:r>
              <a:rPr lang="en-US" sz="1400" b="0" i="0" u="none" strike="noStrike" cap="none">
                <a:solidFill>
                  <a:srgbClr val="000000"/>
                </a:solidFill>
                <a:latin typeface="Arial"/>
                <a:ea typeface="Arial"/>
                <a:cs typeface="Arial"/>
                <a:sym typeface="Arial"/>
              </a:rPr>
              <a:t> since 2016, </a:t>
            </a:r>
            <a:r>
              <a:rPr lang="en-US" sz="1400" b="1" i="0" u="none" strike="noStrike" cap="none">
                <a:solidFill>
                  <a:srgbClr val="000000"/>
                </a:solidFill>
                <a:latin typeface="Arial"/>
                <a:ea typeface="Arial"/>
                <a:cs typeface="Arial"/>
                <a:sym typeface="Arial"/>
              </a:rPr>
              <a:t>AUN-QA (ASEAN University Network-Quality Assurance)</a:t>
            </a:r>
            <a:r>
              <a:rPr lang="en-US" sz="1400" b="0" i="0" u="none" strike="noStrike" cap="none">
                <a:solidFill>
                  <a:srgbClr val="000000"/>
                </a:solidFill>
                <a:latin typeface="Arial"/>
                <a:ea typeface="Arial"/>
                <a:cs typeface="Arial"/>
                <a:sym typeface="Arial"/>
              </a:rPr>
              <a:t> since 2019 and </a:t>
            </a:r>
            <a:r>
              <a:rPr lang="en-US" sz="1400" b="1" i="0" u="none" strike="noStrike" cap="none">
                <a:solidFill>
                  <a:srgbClr val="000000"/>
                </a:solidFill>
                <a:latin typeface="Arial"/>
                <a:ea typeface="Arial"/>
                <a:cs typeface="Arial"/>
                <a:sym typeface="Arial"/>
              </a:rPr>
              <a:t>ASIIN (Agency for the Accreditation of Study Programs in Engineering, Informatics, Natural Sciences, and Mathematics)</a:t>
            </a:r>
            <a:r>
              <a:rPr lang="en-US" sz="1400" b="0" i="0" u="none" strike="noStrike" cap="none">
                <a:solidFill>
                  <a:srgbClr val="000000"/>
                </a:solidFill>
                <a:latin typeface="Arial"/>
                <a:ea typeface="Arial"/>
                <a:cs typeface="Arial"/>
                <a:sym typeface="Arial"/>
              </a:rPr>
              <a:t> since 2023.</a:t>
            </a:r>
            <a:endParaRPr/>
          </a:p>
          <a:p>
            <a:pPr marL="457200" lvl="0" indent="-228600" algn="l" rtl="0">
              <a:lnSpc>
                <a:spcPct val="100000"/>
              </a:lnSpc>
              <a:spcBef>
                <a:spcPts val="0"/>
              </a:spcBef>
              <a:spcAft>
                <a:spcPts val="0"/>
              </a:spcAft>
              <a:buSzPts val="1400"/>
              <a:buNone/>
            </a:pPr>
            <a:endParaRPr b="0"/>
          </a:p>
          <a:p>
            <a:pPr marL="457200" lvl="0" indent="-228600" algn="l" rtl="0">
              <a:lnSpc>
                <a:spcPct val="100000"/>
              </a:lnSpc>
              <a:spcBef>
                <a:spcPts val="0"/>
              </a:spcBef>
              <a:spcAft>
                <a:spcPts val="0"/>
              </a:spcAft>
              <a:buSzPts val="1400"/>
              <a:buNone/>
            </a:pPr>
            <a:r>
              <a:rPr lang="en-US" sz="1400" b="0" i="0" u="none" strike="noStrike" cap="none">
                <a:solidFill>
                  <a:srgbClr val="000000"/>
                </a:solidFill>
                <a:latin typeface="Arial"/>
                <a:ea typeface="Arial"/>
                <a:cs typeface="Arial"/>
                <a:sym typeface="Arial"/>
              </a:rPr>
              <a:t>These accreditations reflect our commitment to providing high-quality education that meets international standards. They ensure that our students receive the best opportunities for learning and development.</a:t>
            </a:r>
            <a:endParaRPr b="0"/>
          </a:p>
          <a:p>
            <a:pPr marL="457200" marR="0" lvl="0" indent="-228600" algn="l" rtl="0">
              <a:lnSpc>
                <a:spcPct val="100000"/>
              </a:lnSpc>
              <a:spcBef>
                <a:spcPts val="0"/>
              </a:spcBef>
              <a:spcAft>
                <a:spcPts val="0"/>
              </a:spcAft>
              <a:buClr>
                <a:srgbClr val="000000"/>
              </a:buClr>
              <a:buSzPts val="1400"/>
              <a:buFont typeface="Arial"/>
              <a:buNone/>
            </a:pPr>
            <a:br>
              <a:rPr lang="en-US"/>
            </a:br>
            <a:endParaRPr/>
          </a:p>
        </p:txBody>
      </p:sp>
      <p:sp>
        <p:nvSpPr>
          <p:cNvPr id="231" name="Google Shape;231;p3:notes"/>
          <p:cNvSpPr txBox="1">
            <a:spLocks noGrp="1"/>
          </p:cNvSpPr>
          <p:nvPr>
            <p:ph type="sldNum" idx="12"/>
          </p:nvPr>
        </p:nvSpPr>
        <p:spPr>
          <a:xfrm>
            <a:off x="3815373" y="9371286"/>
            <a:ext cx="2918831" cy="495028"/>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Calibri"/>
                <a:ea typeface="Calibri"/>
                <a:cs typeface="Calibri"/>
                <a:sym typeface="Calibri"/>
              </a:rPr>
              <a:t>10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3:notes"/>
          <p:cNvSpPr>
            <a:spLocks noGrp="1" noRot="1" noChangeAspect="1"/>
          </p:cNvSpPr>
          <p:nvPr>
            <p:ph type="sldImg" idx="2"/>
          </p:nvPr>
        </p:nvSpPr>
        <p:spPr>
          <a:xfrm>
            <a:off x="1149350" y="1233488"/>
            <a:ext cx="4437063" cy="33289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58" name="Google Shape;258;p13:notes"/>
          <p:cNvSpPr txBox="1">
            <a:spLocks noGrp="1"/>
          </p:cNvSpPr>
          <p:nvPr>
            <p:ph type="body" idx="1"/>
          </p:nvPr>
        </p:nvSpPr>
        <p:spPr>
          <a:xfrm>
            <a:off x="673577" y="4748163"/>
            <a:ext cx="5388610" cy="38848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latin typeface="Calibri"/>
              <a:ea typeface="Calibri"/>
              <a:cs typeface="Calibri"/>
              <a:sym typeface="Calibri"/>
            </a:endParaRPr>
          </a:p>
        </p:txBody>
      </p:sp>
      <p:sp>
        <p:nvSpPr>
          <p:cNvPr id="259" name="Google Shape;259;p13:notes"/>
          <p:cNvSpPr txBox="1">
            <a:spLocks noGrp="1"/>
          </p:cNvSpPr>
          <p:nvPr>
            <p:ph type="sldNum" idx="12"/>
          </p:nvPr>
        </p:nvSpPr>
        <p:spPr>
          <a:xfrm>
            <a:off x="3815373" y="9371286"/>
            <a:ext cx="2918831" cy="495028"/>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6:notes"/>
          <p:cNvSpPr>
            <a:spLocks noGrp="1" noRot="1" noChangeAspect="1"/>
          </p:cNvSpPr>
          <p:nvPr>
            <p:ph type="sldImg" idx="2"/>
          </p:nvPr>
        </p:nvSpPr>
        <p:spPr>
          <a:xfrm>
            <a:off x="1149350" y="1233488"/>
            <a:ext cx="4437063" cy="33289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4" name="Google Shape;294;p16:notes"/>
          <p:cNvSpPr txBox="1">
            <a:spLocks noGrp="1"/>
          </p:cNvSpPr>
          <p:nvPr>
            <p:ph type="body" idx="1"/>
          </p:nvPr>
        </p:nvSpPr>
        <p:spPr>
          <a:xfrm>
            <a:off x="673577" y="4748163"/>
            <a:ext cx="5388610" cy="38848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latin typeface="Calibri"/>
              <a:ea typeface="Calibri"/>
              <a:cs typeface="Calibri"/>
              <a:sym typeface="Calibri"/>
            </a:endParaRPr>
          </a:p>
        </p:txBody>
      </p:sp>
      <p:sp>
        <p:nvSpPr>
          <p:cNvPr id="295" name="Google Shape;295;p16:notes"/>
          <p:cNvSpPr txBox="1">
            <a:spLocks noGrp="1"/>
          </p:cNvSpPr>
          <p:nvPr>
            <p:ph type="sldNum" idx="12"/>
          </p:nvPr>
        </p:nvSpPr>
        <p:spPr>
          <a:xfrm>
            <a:off x="3815373" y="9371286"/>
            <a:ext cx="2918831" cy="495028"/>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50:notes"/>
          <p:cNvSpPr txBox="1">
            <a:spLocks noGrp="1"/>
          </p:cNvSpPr>
          <p:nvPr>
            <p:ph type="body" idx="1"/>
          </p:nvPr>
        </p:nvSpPr>
        <p:spPr>
          <a:xfrm>
            <a:off x="673577" y="4748163"/>
            <a:ext cx="5388610" cy="38848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9" name="Google Shape;319;p50:notes"/>
          <p:cNvSpPr>
            <a:spLocks noGrp="1" noRot="1" noChangeAspect="1"/>
          </p:cNvSpPr>
          <p:nvPr>
            <p:ph type="sldImg" idx="2"/>
          </p:nvPr>
        </p:nvSpPr>
        <p:spPr>
          <a:xfrm>
            <a:off x="1149350" y="1233488"/>
            <a:ext cx="443706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17:notes"/>
          <p:cNvSpPr txBox="1">
            <a:spLocks noGrp="1"/>
          </p:cNvSpPr>
          <p:nvPr>
            <p:ph type="body" idx="1"/>
          </p:nvPr>
        </p:nvSpPr>
        <p:spPr>
          <a:xfrm>
            <a:off x="673577" y="4748163"/>
            <a:ext cx="5388610" cy="38848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latin typeface="Calibri"/>
              <a:ea typeface="Calibri"/>
              <a:cs typeface="Calibri"/>
              <a:sym typeface="Calibri"/>
            </a:endParaRPr>
          </a:p>
        </p:txBody>
      </p:sp>
      <p:sp>
        <p:nvSpPr>
          <p:cNvPr id="331" name="Google Shape;331;p17:notes"/>
          <p:cNvSpPr>
            <a:spLocks noGrp="1" noRot="1" noChangeAspect="1"/>
          </p:cNvSpPr>
          <p:nvPr>
            <p:ph type="sldImg" idx="2"/>
          </p:nvPr>
        </p:nvSpPr>
        <p:spPr>
          <a:xfrm>
            <a:off x="1149350" y="1233488"/>
            <a:ext cx="4437063" cy="33289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19:notes"/>
          <p:cNvSpPr>
            <a:spLocks noGrp="1" noRot="1" noChangeAspect="1"/>
          </p:cNvSpPr>
          <p:nvPr>
            <p:ph type="sldImg" idx="2"/>
          </p:nvPr>
        </p:nvSpPr>
        <p:spPr>
          <a:xfrm>
            <a:off x="1149350" y="1233488"/>
            <a:ext cx="4437063" cy="33289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89" name="Google Shape;389;p19:notes"/>
          <p:cNvSpPr txBox="1">
            <a:spLocks noGrp="1"/>
          </p:cNvSpPr>
          <p:nvPr>
            <p:ph type="body" idx="1"/>
          </p:nvPr>
        </p:nvSpPr>
        <p:spPr>
          <a:xfrm>
            <a:off x="673577" y="4748163"/>
            <a:ext cx="5388610" cy="38848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latin typeface="Calibri"/>
              <a:ea typeface="Calibri"/>
              <a:cs typeface="Calibri"/>
              <a:sym typeface="Calibri"/>
            </a:endParaRPr>
          </a:p>
        </p:txBody>
      </p:sp>
      <p:sp>
        <p:nvSpPr>
          <p:cNvPr id="390" name="Google Shape;390;p19:notes"/>
          <p:cNvSpPr txBox="1">
            <a:spLocks noGrp="1"/>
          </p:cNvSpPr>
          <p:nvPr>
            <p:ph type="sldNum" idx="12"/>
          </p:nvPr>
        </p:nvSpPr>
        <p:spPr>
          <a:xfrm>
            <a:off x="3815373" y="9371286"/>
            <a:ext cx="2918831" cy="495028"/>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a:extLst>
            <a:ext uri="{FF2B5EF4-FFF2-40B4-BE49-F238E27FC236}">
              <a16:creationId xmlns:a16="http://schemas.microsoft.com/office/drawing/2014/main" id="{097CC2B1-D262-C529-0CE8-BAF13770E720}"/>
            </a:ext>
          </a:extLst>
        </p:cNvPr>
        <p:cNvGrpSpPr/>
        <p:nvPr/>
      </p:nvGrpSpPr>
      <p:grpSpPr>
        <a:xfrm>
          <a:off x="0" y="0"/>
          <a:ext cx="0" cy="0"/>
          <a:chOff x="0" y="0"/>
          <a:chExt cx="0" cy="0"/>
        </a:xfrm>
      </p:grpSpPr>
      <p:sp>
        <p:nvSpPr>
          <p:cNvPr id="396" name="Google Shape;396;p9:notes">
            <a:extLst>
              <a:ext uri="{FF2B5EF4-FFF2-40B4-BE49-F238E27FC236}">
                <a16:creationId xmlns:a16="http://schemas.microsoft.com/office/drawing/2014/main" id="{EDE9AD0F-E65A-0399-E817-07B278CE245A}"/>
              </a:ext>
            </a:extLst>
          </p:cNvPr>
          <p:cNvSpPr txBox="1">
            <a:spLocks noGrp="1"/>
          </p:cNvSpPr>
          <p:nvPr>
            <p:ph type="body" idx="1"/>
          </p:nvPr>
        </p:nvSpPr>
        <p:spPr>
          <a:xfrm>
            <a:off x="673577" y="4748163"/>
            <a:ext cx="5388610" cy="3884862"/>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7" name="Google Shape;397;p9:notes">
            <a:extLst>
              <a:ext uri="{FF2B5EF4-FFF2-40B4-BE49-F238E27FC236}">
                <a16:creationId xmlns:a16="http://schemas.microsoft.com/office/drawing/2014/main" id="{F2B9E669-0CEC-AEDD-C143-13A29C527DEB}"/>
              </a:ext>
            </a:extLst>
          </p:cNvPr>
          <p:cNvSpPr>
            <a:spLocks noGrp="1" noRot="1" noChangeAspect="1"/>
          </p:cNvSpPr>
          <p:nvPr>
            <p:ph type="sldImg" idx="2"/>
          </p:nvPr>
        </p:nvSpPr>
        <p:spPr>
          <a:xfrm>
            <a:off x="1149350" y="1233488"/>
            <a:ext cx="4437063" cy="33289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560150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52:notes"/>
          <p:cNvSpPr txBox="1">
            <a:spLocks noGrp="1"/>
          </p:cNvSpPr>
          <p:nvPr>
            <p:ph type="body" idx="1"/>
          </p:nvPr>
        </p:nvSpPr>
        <p:spPr>
          <a:xfrm>
            <a:off x="673577" y="4748163"/>
            <a:ext cx="5388610" cy="38848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2" name="Google Shape;402;p52:notes"/>
          <p:cNvSpPr>
            <a:spLocks noGrp="1" noRot="1" noChangeAspect="1"/>
          </p:cNvSpPr>
          <p:nvPr>
            <p:ph type="sldImg" idx="2"/>
          </p:nvPr>
        </p:nvSpPr>
        <p:spPr>
          <a:xfrm>
            <a:off x="1149350" y="1233488"/>
            <a:ext cx="443706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30:notes"/>
          <p:cNvSpPr>
            <a:spLocks noGrp="1" noRot="1" noChangeAspect="1"/>
          </p:cNvSpPr>
          <p:nvPr>
            <p:ph type="sldImg" idx="2"/>
          </p:nvPr>
        </p:nvSpPr>
        <p:spPr>
          <a:xfrm>
            <a:off x="1149350" y="1233488"/>
            <a:ext cx="443706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1" name="Google Shape;551;p30:notes"/>
          <p:cNvSpPr txBox="1">
            <a:spLocks noGrp="1"/>
          </p:cNvSpPr>
          <p:nvPr>
            <p:ph type="body" idx="1"/>
          </p:nvPr>
        </p:nvSpPr>
        <p:spPr>
          <a:xfrm>
            <a:off x="673577" y="4748163"/>
            <a:ext cx="5388610" cy="3884862"/>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endParaRPr dirty="0"/>
          </a:p>
        </p:txBody>
      </p:sp>
      <p:sp>
        <p:nvSpPr>
          <p:cNvPr id="552" name="Google Shape;552;p30:notes"/>
          <p:cNvSpPr txBox="1">
            <a:spLocks noGrp="1"/>
          </p:cNvSpPr>
          <p:nvPr>
            <p:ph type="sldNum" idx="12"/>
          </p:nvPr>
        </p:nvSpPr>
        <p:spPr>
          <a:xfrm>
            <a:off x="3815373" y="9371286"/>
            <a:ext cx="2918831" cy="495028"/>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Calibri"/>
                <a:ea typeface="Calibri"/>
                <a:cs typeface="Calibri"/>
                <a:sym typeface="Calibri"/>
              </a:rPr>
              <a:t>18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26:notes"/>
          <p:cNvSpPr txBox="1">
            <a:spLocks noGrp="1"/>
          </p:cNvSpPr>
          <p:nvPr>
            <p:ph type="body" idx="1"/>
          </p:nvPr>
        </p:nvSpPr>
        <p:spPr>
          <a:xfrm>
            <a:off x="673577" y="4748163"/>
            <a:ext cx="5388610" cy="38848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latin typeface="Calibri"/>
              <a:ea typeface="Calibri"/>
              <a:cs typeface="Calibri"/>
              <a:sym typeface="Calibri"/>
            </a:endParaRPr>
          </a:p>
        </p:txBody>
      </p:sp>
      <p:sp>
        <p:nvSpPr>
          <p:cNvPr id="559" name="Google Shape;559;p26:notes"/>
          <p:cNvSpPr>
            <a:spLocks noGrp="1" noRot="1" noChangeAspect="1"/>
          </p:cNvSpPr>
          <p:nvPr>
            <p:ph type="sldImg" idx="2"/>
          </p:nvPr>
        </p:nvSpPr>
        <p:spPr>
          <a:xfrm>
            <a:off x="1149350" y="1233488"/>
            <a:ext cx="4437063" cy="33289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2:notes"/>
          <p:cNvSpPr>
            <a:spLocks noGrp="1" noRot="1" noChangeAspect="1"/>
          </p:cNvSpPr>
          <p:nvPr>
            <p:ph type="sldImg" idx="2"/>
          </p:nvPr>
        </p:nvSpPr>
        <p:spPr>
          <a:xfrm>
            <a:off x="1149350" y="1233488"/>
            <a:ext cx="4437063" cy="33289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0" name="Google Shape;80;p2:notes"/>
          <p:cNvSpPr txBox="1">
            <a:spLocks noGrp="1"/>
          </p:cNvSpPr>
          <p:nvPr>
            <p:ph type="body" idx="1"/>
          </p:nvPr>
        </p:nvSpPr>
        <p:spPr>
          <a:xfrm>
            <a:off x="673577" y="4748163"/>
            <a:ext cx="5388610" cy="3884862"/>
          </a:xfrm>
          <a:prstGeom prst="rect">
            <a:avLst/>
          </a:prstGeom>
          <a:noFill/>
          <a:ln>
            <a:noFill/>
          </a:ln>
        </p:spPr>
        <p:txBody>
          <a:bodyPr spcFirstLastPara="1" wrap="square" lIns="91425" tIns="45700" rIns="91425" bIns="45700" anchor="t" anchorCtr="0">
            <a:noAutofit/>
          </a:bodyPr>
          <a:lstStyle/>
          <a:p>
            <a:pPr marL="171450" lvl="0" indent="-95250" algn="l" rtl="0">
              <a:lnSpc>
                <a:spcPct val="100000"/>
              </a:lnSpc>
              <a:spcBef>
                <a:spcPts val="0"/>
              </a:spcBef>
              <a:spcAft>
                <a:spcPts val="0"/>
              </a:spcAft>
              <a:buSzPts val="1200"/>
              <a:buFont typeface="Noto Sans Symbols"/>
              <a:buNone/>
            </a:pPr>
            <a:endParaRPr sz="1200">
              <a:latin typeface="Calibri"/>
              <a:ea typeface="Calibri"/>
              <a:cs typeface="Calibri"/>
              <a:sym typeface="Calibri"/>
            </a:endParaRPr>
          </a:p>
          <a:p>
            <a:pPr marL="171450" lvl="0" indent="-95250" algn="l" rtl="0">
              <a:lnSpc>
                <a:spcPct val="100000"/>
              </a:lnSpc>
              <a:spcBef>
                <a:spcPts val="0"/>
              </a:spcBef>
              <a:spcAft>
                <a:spcPts val="0"/>
              </a:spcAft>
              <a:buSzPts val="1200"/>
              <a:buFont typeface="Noto Sans Symbols"/>
              <a:buNone/>
            </a:pPr>
            <a:endParaRPr sz="1200">
              <a:latin typeface="Calibri"/>
              <a:ea typeface="Calibri"/>
              <a:cs typeface="Calibri"/>
              <a:sym typeface="Calibri"/>
            </a:endParaRPr>
          </a:p>
          <a:p>
            <a:pPr marL="171450" lvl="0" indent="-95250" algn="l" rtl="0">
              <a:lnSpc>
                <a:spcPct val="100000"/>
              </a:lnSpc>
              <a:spcBef>
                <a:spcPts val="0"/>
              </a:spcBef>
              <a:spcAft>
                <a:spcPts val="0"/>
              </a:spcAft>
              <a:buSzPts val="1200"/>
              <a:buFont typeface="Noto Sans Symbols"/>
              <a:buNone/>
            </a:pPr>
            <a:endParaRPr sz="1200">
              <a:latin typeface="Calibri"/>
              <a:ea typeface="Calibri"/>
              <a:cs typeface="Calibri"/>
              <a:sym typeface="Calibri"/>
            </a:endParaRPr>
          </a:p>
          <a:p>
            <a:pPr marL="171450" lvl="0" indent="-95250" algn="l" rtl="0">
              <a:lnSpc>
                <a:spcPct val="100000"/>
              </a:lnSpc>
              <a:spcBef>
                <a:spcPts val="0"/>
              </a:spcBef>
              <a:spcAft>
                <a:spcPts val="0"/>
              </a:spcAft>
              <a:buSzPts val="1200"/>
              <a:buFont typeface="Noto Sans Symbols"/>
              <a:buNone/>
            </a:pPr>
            <a:endParaRPr sz="1200">
              <a:latin typeface="Calibri"/>
              <a:ea typeface="Calibri"/>
              <a:cs typeface="Calibri"/>
              <a:sym typeface="Calibri"/>
            </a:endParaRPr>
          </a:p>
        </p:txBody>
      </p:sp>
      <p:sp>
        <p:nvSpPr>
          <p:cNvPr id="81" name="Google Shape;81;p2:notes"/>
          <p:cNvSpPr txBox="1">
            <a:spLocks noGrp="1"/>
          </p:cNvSpPr>
          <p:nvPr>
            <p:ph type="sldNum" idx="12"/>
          </p:nvPr>
        </p:nvSpPr>
        <p:spPr>
          <a:xfrm>
            <a:off x="3815373" y="9371286"/>
            <a:ext cx="2918831" cy="495028"/>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25:notes"/>
          <p:cNvSpPr>
            <a:spLocks noGrp="1" noRot="1" noChangeAspect="1"/>
          </p:cNvSpPr>
          <p:nvPr>
            <p:ph type="sldImg" idx="2"/>
          </p:nvPr>
        </p:nvSpPr>
        <p:spPr>
          <a:xfrm>
            <a:off x="1149350" y="1233488"/>
            <a:ext cx="4437063" cy="33289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0" name="Google Shape;100;p25:notes"/>
          <p:cNvSpPr txBox="1">
            <a:spLocks noGrp="1"/>
          </p:cNvSpPr>
          <p:nvPr>
            <p:ph type="body" idx="1"/>
          </p:nvPr>
        </p:nvSpPr>
        <p:spPr>
          <a:xfrm>
            <a:off x="673577" y="4748163"/>
            <a:ext cx="5388610" cy="38848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latin typeface="Calibri"/>
              <a:ea typeface="Calibri"/>
              <a:cs typeface="Calibri"/>
              <a:sym typeface="Calibri"/>
            </a:endParaRPr>
          </a:p>
        </p:txBody>
      </p:sp>
      <p:sp>
        <p:nvSpPr>
          <p:cNvPr id="101" name="Google Shape;101;p25:notes"/>
          <p:cNvSpPr txBox="1">
            <a:spLocks noGrp="1"/>
          </p:cNvSpPr>
          <p:nvPr>
            <p:ph type="sldNum" idx="12"/>
          </p:nvPr>
        </p:nvSpPr>
        <p:spPr>
          <a:xfrm>
            <a:off x="3815373" y="9371286"/>
            <a:ext cx="2918831" cy="495028"/>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4:notes"/>
          <p:cNvSpPr>
            <a:spLocks noGrp="1" noRot="1" noChangeAspect="1"/>
          </p:cNvSpPr>
          <p:nvPr>
            <p:ph type="sldImg" idx="2"/>
          </p:nvPr>
        </p:nvSpPr>
        <p:spPr>
          <a:xfrm>
            <a:off x="1149350" y="1233488"/>
            <a:ext cx="4437063" cy="33289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50" name="Google Shape;150;p4:notes"/>
          <p:cNvSpPr txBox="1">
            <a:spLocks noGrp="1"/>
          </p:cNvSpPr>
          <p:nvPr>
            <p:ph type="body" idx="1"/>
          </p:nvPr>
        </p:nvSpPr>
        <p:spPr>
          <a:xfrm>
            <a:off x="673577" y="4748163"/>
            <a:ext cx="5388610" cy="38848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latin typeface="Calibri"/>
              <a:ea typeface="Calibri"/>
              <a:cs typeface="Calibri"/>
              <a:sym typeface="Calibri"/>
            </a:endParaRPr>
          </a:p>
        </p:txBody>
      </p:sp>
      <p:sp>
        <p:nvSpPr>
          <p:cNvPr id="151" name="Google Shape;151;p4:notes"/>
          <p:cNvSpPr txBox="1">
            <a:spLocks noGrp="1"/>
          </p:cNvSpPr>
          <p:nvPr>
            <p:ph type="sldNum" idx="12"/>
          </p:nvPr>
        </p:nvSpPr>
        <p:spPr>
          <a:xfrm>
            <a:off x="3815373" y="9371286"/>
            <a:ext cx="2918831" cy="495028"/>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5:notes"/>
          <p:cNvSpPr>
            <a:spLocks noGrp="1" noRot="1" noChangeAspect="1"/>
          </p:cNvSpPr>
          <p:nvPr>
            <p:ph type="sldImg" idx="2"/>
          </p:nvPr>
        </p:nvSpPr>
        <p:spPr>
          <a:xfrm>
            <a:off x="1149350" y="1233488"/>
            <a:ext cx="4437063" cy="33289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0" name="Google Shape;160;p5:notes"/>
          <p:cNvSpPr txBox="1">
            <a:spLocks noGrp="1"/>
          </p:cNvSpPr>
          <p:nvPr>
            <p:ph type="body" idx="1"/>
          </p:nvPr>
        </p:nvSpPr>
        <p:spPr>
          <a:xfrm>
            <a:off x="673577" y="4748163"/>
            <a:ext cx="5388610" cy="38848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latin typeface="Calibri"/>
              <a:ea typeface="Calibri"/>
              <a:cs typeface="Calibri"/>
              <a:sym typeface="Calibri"/>
            </a:endParaRPr>
          </a:p>
        </p:txBody>
      </p:sp>
      <p:sp>
        <p:nvSpPr>
          <p:cNvPr id="161" name="Google Shape;161;p5:notes"/>
          <p:cNvSpPr txBox="1">
            <a:spLocks noGrp="1"/>
          </p:cNvSpPr>
          <p:nvPr>
            <p:ph type="sldNum" idx="12"/>
          </p:nvPr>
        </p:nvSpPr>
        <p:spPr>
          <a:xfrm>
            <a:off x="3815373" y="9371286"/>
            <a:ext cx="2918831" cy="495028"/>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6:notes"/>
          <p:cNvSpPr>
            <a:spLocks noGrp="1" noRot="1" noChangeAspect="1"/>
          </p:cNvSpPr>
          <p:nvPr>
            <p:ph type="sldImg" idx="2"/>
          </p:nvPr>
        </p:nvSpPr>
        <p:spPr>
          <a:xfrm>
            <a:off x="1149350" y="1233488"/>
            <a:ext cx="4437063" cy="33289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6" name="Google Shape;186;p6:notes"/>
          <p:cNvSpPr txBox="1">
            <a:spLocks noGrp="1"/>
          </p:cNvSpPr>
          <p:nvPr>
            <p:ph type="body" idx="1"/>
          </p:nvPr>
        </p:nvSpPr>
        <p:spPr>
          <a:xfrm>
            <a:off x="673577" y="4748163"/>
            <a:ext cx="5388610" cy="38848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latin typeface="Calibri"/>
              <a:ea typeface="Calibri"/>
              <a:cs typeface="Calibri"/>
              <a:sym typeface="Calibri"/>
            </a:endParaRPr>
          </a:p>
        </p:txBody>
      </p:sp>
      <p:sp>
        <p:nvSpPr>
          <p:cNvPr id="187" name="Google Shape;187;p6:notes"/>
          <p:cNvSpPr txBox="1">
            <a:spLocks noGrp="1"/>
          </p:cNvSpPr>
          <p:nvPr>
            <p:ph type="sldNum" idx="12"/>
          </p:nvPr>
        </p:nvSpPr>
        <p:spPr>
          <a:xfrm>
            <a:off x="3815373" y="9371286"/>
            <a:ext cx="2918831" cy="495028"/>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7:notes"/>
          <p:cNvSpPr>
            <a:spLocks noGrp="1" noRot="1" noChangeAspect="1"/>
          </p:cNvSpPr>
          <p:nvPr>
            <p:ph type="sldImg" idx="2"/>
          </p:nvPr>
        </p:nvSpPr>
        <p:spPr>
          <a:xfrm>
            <a:off x="1149350" y="1233488"/>
            <a:ext cx="4437063" cy="33289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96" name="Google Shape;196;p7:notes"/>
          <p:cNvSpPr txBox="1">
            <a:spLocks noGrp="1"/>
          </p:cNvSpPr>
          <p:nvPr>
            <p:ph type="body" idx="1"/>
          </p:nvPr>
        </p:nvSpPr>
        <p:spPr>
          <a:xfrm>
            <a:off x="673577" y="4748163"/>
            <a:ext cx="5388610" cy="38848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latin typeface="Calibri"/>
              <a:ea typeface="Calibri"/>
              <a:cs typeface="Calibri"/>
              <a:sym typeface="Calibri"/>
            </a:endParaRPr>
          </a:p>
        </p:txBody>
      </p:sp>
      <p:sp>
        <p:nvSpPr>
          <p:cNvPr id="197" name="Google Shape;197;p7:notes"/>
          <p:cNvSpPr txBox="1">
            <a:spLocks noGrp="1"/>
          </p:cNvSpPr>
          <p:nvPr>
            <p:ph type="sldNum" idx="12"/>
          </p:nvPr>
        </p:nvSpPr>
        <p:spPr>
          <a:xfrm>
            <a:off x="3815373" y="9371286"/>
            <a:ext cx="2918831" cy="495028"/>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8:notes"/>
          <p:cNvSpPr>
            <a:spLocks noGrp="1" noRot="1" noChangeAspect="1"/>
          </p:cNvSpPr>
          <p:nvPr>
            <p:ph type="sldImg" idx="2"/>
          </p:nvPr>
        </p:nvSpPr>
        <p:spPr>
          <a:xfrm>
            <a:off x="1149350" y="1233488"/>
            <a:ext cx="4437063" cy="33289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05" name="Google Shape;205;p8:notes"/>
          <p:cNvSpPr txBox="1">
            <a:spLocks noGrp="1"/>
          </p:cNvSpPr>
          <p:nvPr>
            <p:ph type="body" idx="1"/>
          </p:nvPr>
        </p:nvSpPr>
        <p:spPr>
          <a:xfrm>
            <a:off x="673577" y="4748163"/>
            <a:ext cx="5388610" cy="38848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latin typeface="Calibri"/>
              <a:ea typeface="Calibri"/>
              <a:cs typeface="Calibri"/>
              <a:sym typeface="Calibri"/>
            </a:endParaRPr>
          </a:p>
        </p:txBody>
      </p:sp>
      <p:sp>
        <p:nvSpPr>
          <p:cNvPr id="206" name="Google Shape;206;p8:notes"/>
          <p:cNvSpPr txBox="1">
            <a:spLocks noGrp="1"/>
          </p:cNvSpPr>
          <p:nvPr>
            <p:ph type="sldNum" idx="12"/>
          </p:nvPr>
        </p:nvSpPr>
        <p:spPr>
          <a:xfrm>
            <a:off x="3815373" y="9371286"/>
            <a:ext cx="2918831" cy="495028"/>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10:notes"/>
          <p:cNvSpPr>
            <a:spLocks noGrp="1" noRot="1" noChangeAspect="1"/>
          </p:cNvSpPr>
          <p:nvPr>
            <p:ph type="sldImg" idx="2"/>
          </p:nvPr>
        </p:nvSpPr>
        <p:spPr>
          <a:xfrm>
            <a:off x="1149350" y="1233488"/>
            <a:ext cx="4437063" cy="33289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21" name="Google Shape;221;p10:notes"/>
          <p:cNvSpPr txBox="1">
            <a:spLocks noGrp="1"/>
          </p:cNvSpPr>
          <p:nvPr>
            <p:ph type="body" idx="1"/>
          </p:nvPr>
        </p:nvSpPr>
        <p:spPr>
          <a:xfrm>
            <a:off x="673577" y="4748163"/>
            <a:ext cx="5388610" cy="38848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latin typeface="Calibri"/>
              <a:ea typeface="Calibri"/>
              <a:cs typeface="Calibri"/>
              <a:sym typeface="Calibri"/>
            </a:endParaRPr>
          </a:p>
        </p:txBody>
      </p:sp>
      <p:sp>
        <p:nvSpPr>
          <p:cNvPr id="222" name="Google Shape;222;p10:notes"/>
          <p:cNvSpPr txBox="1">
            <a:spLocks noGrp="1"/>
          </p:cNvSpPr>
          <p:nvPr>
            <p:ph type="sldNum" idx="12"/>
          </p:nvPr>
        </p:nvSpPr>
        <p:spPr>
          <a:xfrm>
            <a:off x="3815373" y="9371286"/>
            <a:ext cx="2918831" cy="495028"/>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8"/>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8"/>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28"/>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9"/>
        <p:cNvGrpSpPr/>
        <p:nvPr/>
      </p:nvGrpSpPr>
      <p:grpSpPr>
        <a:xfrm>
          <a:off x="0" y="0"/>
          <a:ext cx="0" cy="0"/>
          <a:chOff x="0" y="0"/>
          <a:chExt cx="0" cy="0"/>
        </a:xfrm>
      </p:grpSpPr>
      <p:sp>
        <p:nvSpPr>
          <p:cNvPr id="20" name="Google Shape;20;p31"/>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31"/>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2" name="Google Shape;22;p31"/>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1"/>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3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5"/>
        <p:cNvGrpSpPr/>
        <p:nvPr/>
      </p:nvGrpSpPr>
      <p:grpSpPr>
        <a:xfrm>
          <a:off x="0" y="0"/>
          <a:ext cx="0" cy="0"/>
          <a:chOff x="0" y="0"/>
          <a:chExt cx="0" cy="0"/>
        </a:xfrm>
      </p:grpSpPr>
      <p:sp>
        <p:nvSpPr>
          <p:cNvPr id="26" name="Google Shape;26;p3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32"/>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2"/>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32"/>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32"/>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2"/>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2"/>
        <p:cNvGrpSpPr/>
        <p:nvPr/>
      </p:nvGrpSpPr>
      <p:grpSpPr>
        <a:xfrm>
          <a:off x="0" y="0"/>
          <a:ext cx="0" cy="0"/>
          <a:chOff x="0" y="0"/>
          <a:chExt cx="0" cy="0"/>
        </a:xfrm>
      </p:grpSpPr>
      <p:sp>
        <p:nvSpPr>
          <p:cNvPr id="33" name="Google Shape;33;p33"/>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33"/>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5" name="Google Shape;35;p33"/>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33"/>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 name="Google Shape;37;p33"/>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33"/>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3"/>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33"/>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1"/>
        <p:cNvGrpSpPr/>
        <p:nvPr/>
      </p:nvGrpSpPr>
      <p:grpSpPr>
        <a:xfrm>
          <a:off x="0" y="0"/>
          <a:ext cx="0" cy="0"/>
          <a:chOff x="0" y="0"/>
          <a:chExt cx="0" cy="0"/>
        </a:xfrm>
      </p:grpSpPr>
      <p:sp>
        <p:nvSpPr>
          <p:cNvPr id="42" name="Google Shape;42;p3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34"/>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34"/>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34"/>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6"/>
        <p:cNvGrpSpPr/>
        <p:nvPr/>
      </p:nvGrpSpPr>
      <p:grpSpPr>
        <a:xfrm>
          <a:off x="0" y="0"/>
          <a:ext cx="0" cy="0"/>
          <a:chOff x="0" y="0"/>
          <a:chExt cx="0" cy="0"/>
        </a:xfrm>
      </p:grpSpPr>
      <p:sp>
        <p:nvSpPr>
          <p:cNvPr id="47" name="Google Shape;47;p35"/>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35"/>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9" name="Google Shape;49;p35"/>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0" name="Google Shape;50;p35"/>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35"/>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5"/>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3"/>
        <p:cNvGrpSpPr/>
        <p:nvPr/>
      </p:nvGrpSpPr>
      <p:grpSpPr>
        <a:xfrm>
          <a:off x="0" y="0"/>
          <a:ext cx="0" cy="0"/>
          <a:chOff x="0" y="0"/>
          <a:chExt cx="0" cy="0"/>
        </a:xfrm>
      </p:grpSpPr>
      <p:sp>
        <p:nvSpPr>
          <p:cNvPr id="54" name="Google Shape;54;p36"/>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6"/>
          <p:cNvSpPr>
            <a:spLocks noGrp="1"/>
          </p:cNvSpPr>
          <p:nvPr>
            <p:ph type="pic" idx="2"/>
          </p:nvPr>
        </p:nvSpPr>
        <p:spPr>
          <a:xfrm>
            <a:off x="3887391" y="987426"/>
            <a:ext cx="4629150" cy="4873625"/>
          </a:xfrm>
          <a:prstGeom prst="rect">
            <a:avLst/>
          </a:prstGeom>
          <a:noFill/>
          <a:ln>
            <a:noFill/>
          </a:ln>
        </p:spPr>
      </p:sp>
      <p:sp>
        <p:nvSpPr>
          <p:cNvPr id="56" name="Google Shape;56;p36"/>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7" name="Google Shape;57;p36"/>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36"/>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36"/>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0"/>
        <p:cNvGrpSpPr/>
        <p:nvPr/>
      </p:nvGrpSpPr>
      <p:grpSpPr>
        <a:xfrm>
          <a:off x="0" y="0"/>
          <a:ext cx="0" cy="0"/>
          <a:chOff x="0" y="0"/>
          <a:chExt cx="0" cy="0"/>
        </a:xfrm>
      </p:grpSpPr>
      <p:sp>
        <p:nvSpPr>
          <p:cNvPr id="61" name="Google Shape;61;p3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37"/>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37"/>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7"/>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37"/>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6"/>
        <p:cNvGrpSpPr/>
        <p:nvPr/>
      </p:nvGrpSpPr>
      <p:grpSpPr>
        <a:xfrm>
          <a:off x="0" y="0"/>
          <a:ext cx="0" cy="0"/>
          <a:chOff x="0" y="0"/>
          <a:chExt cx="0" cy="0"/>
        </a:xfrm>
      </p:grpSpPr>
      <p:sp>
        <p:nvSpPr>
          <p:cNvPr id="67" name="Google Shape;67;p38"/>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38"/>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38"/>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8"/>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38"/>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1">
            <a:alphaModFix/>
          </a:blip>
          <a:stretch>
            <a:fillRect/>
          </a:stretch>
        </a:blipFill>
        <a:effectLst/>
      </p:bgPr>
    </p:bg>
    <p:spTree>
      <p:nvGrpSpPr>
        <p:cNvPr id="1" name="Shape 9"/>
        <p:cNvGrpSpPr/>
        <p:nvPr/>
      </p:nvGrpSpPr>
      <p:grpSpPr>
        <a:xfrm>
          <a:off x="0" y="0"/>
          <a:ext cx="0" cy="0"/>
          <a:chOff x="0" y="0"/>
          <a:chExt cx="0" cy="0"/>
        </a:xfrm>
      </p:grpSpPr>
      <p:sp>
        <p:nvSpPr>
          <p:cNvPr id="10" name="Google Shape;10;p27"/>
          <p:cNvSpPr txBox="1">
            <a:spLocks noGrp="1"/>
          </p:cNvSpPr>
          <p:nvPr>
            <p:ph type="title"/>
          </p:nvPr>
        </p:nvSpPr>
        <p:spPr>
          <a:xfrm>
            <a:off x="628650" y="365125"/>
            <a:ext cx="7886700" cy="132556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 name="Google Shape;11;p27"/>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2" name="Google Shape;12;p27"/>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27"/>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27"/>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s://hcmiu.edu.vn/wp-content/uploads/2024/12/1.-MOET-2016-scaled.jpg" TargetMode="External"/><Relationship Id="rId7" Type="http://schemas.openxmlformats.org/officeDocument/2006/relationships/hyperlink" Target="https://hcmiu.edu.vn/wp-content/uploads/2024/06/Certificate-HCMIU-Institutional-Accreditation-2024-12-06.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image" Target="../media/image23.jpg"/><Relationship Id="rId5" Type="http://schemas.openxmlformats.org/officeDocument/2006/relationships/hyperlink" Target="https://hcmiu.edu.vn/wp-content/uploads/2024/12/2.-IU_AUN-2018-1.pdf" TargetMode="External"/><Relationship Id="rId10" Type="http://schemas.openxmlformats.org/officeDocument/2006/relationships/image" Target="../media/image22.jpg"/><Relationship Id="rId4" Type="http://schemas.openxmlformats.org/officeDocument/2006/relationships/image" Target="../media/image18.png"/><Relationship Id="rId9" Type="http://schemas.openxmlformats.org/officeDocument/2006/relationships/image" Target="../media/image21.png"/></Relationships>
</file>

<file path=ppt/slides/_rels/slide11.xml.rels><?xml version="1.0" encoding="UTF-8" standalone="yes"?>
<Relationships xmlns="http://schemas.openxmlformats.org/package/2006/relationships"><Relationship Id="rId8" Type="http://schemas.openxmlformats.org/officeDocument/2006/relationships/image" Target="../media/image29.jpg"/><Relationship Id="rId13" Type="http://schemas.openxmlformats.org/officeDocument/2006/relationships/image" Target="../media/image34.jpg"/><Relationship Id="rId3" Type="http://schemas.openxmlformats.org/officeDocument/2006/relationships/image" Target="../media/image24.jpeg"/><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7.png"/><Relationship Id="rId11" Type="http://schemas.openxmlformats.org/officeDocument/2006/relationships/image" Target="../media/image32.jp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1.jpg"/><Relationship Id="rId7"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pic>
        <p:nvPicPr>
          <p:cNvPr id="76" name="Google Shape;76;p1" descr="A picture containing text, outdoor, building, red&#10;&#10;Description automatically generated"/>
          <p:cNvPicPr preferRelativeResize="0"/>
          <p:nvPr/>
        </p:nvPicPr>
        <p:blipFill rotWithShape="1">
          <a:blip r:embed="rId3">
            <a:alphaModFix/>
          </a:blip>
          <a:srcRect/>
          <a:stretch/>
        </p:blipFill>
        <p:spPr>
          <a:xfrm>
            <a:off x="0" y="923925"/>
            <a:ext cx="9144000" cy="5505450"/>
          </a:xfrm>
          <a:prstGeom prst="rect">
            <a:avLst/>
          </a:prstGeom>
          <a:noFill/>
          <a:ln>
            <a:noFill/>
          </a:ln>
        </p:spPr>
      </p:pic>
      <p:sp>
        <p:nvSpPr>
          <p:cNvPr id="77" name="Google Shape;77;p1"/>
          <p:cNvSpPr txBox="1"/>
          <p:nvPr/>
        </p:nvSpPr>
        <p:spPr>
          <a:xfrm>
            <a:off x="0" y="1338263"/>
            <a:ext cx="4995863" cy="103870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00009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99"/>
                </a:solidFill>
                <a:latin typeface="Arial"/>
                <a:ea typeface="Arial"/>
                <a:cs typeface="Arial"/>
                <a:sym typeface="Arial"/>
              </a:rPr>
              <a:t>VIET NAM NATIONAL UNIVERSITY HO CHI MINH CITY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99"/>
                </a:solidFill>
                <a:latin typeface="Arial"/>
                <a:ea typeface="Arial"/>
                <a:cs typeface="Arial"/>
                <a:sym typeface="Arial"/>
              </a:rPr>
              <a:t>INTERNATIONAL UNIVERSITY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Calibri"/>
              <a:ea typeface="Calibri"/>
              <a:cs typeface="Calibri"/>
              <a:sym typeface="Calibri"/>
            </a:endParaRPr>
          </a:p>
        </p:txBody>
      </p:sp>
    </p:spTree>
  </p:cSld>
  <p:clrMapOvr>
    <a:masterClrMapping/>
  </p:clrMapOvr>
  <p:transition spd="slow">
    <p:pu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
          <p:cNvSpPr txBox="1"/>
          <p:nvPr/>
        </p:nvSpPr>
        <p:spPr>
          <a:xfrm>
            <a:off x="1967110" y="982203"/>
            <a:ext cx="5185128" cy="523220"/>
          </a:xfrm>
          <a:prstGeom prst="rect">
            <a:avLst/>
          </a:prstGeom>
          <a:solidFill>
            <a:srgbClr val="BBD6EE"/>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rgbClr val="0070C0"/>
                </a:solidFill>
                <a:latin typeface="Candara"/>
                <a:ea typeface="Candara"/>
                <a:cs typeface="Candara"/>
                <a:sym typeface="Candara"/>
              </a:rPr>
              <a:t>INSTITUTIONAL ACCREDITATION</a:t>
            </a:r>
            <a:endParaRPr sz="2800" b="1" i="0" u="none" strike="noStrike" cap="none">
              <a:solidFill>
                <a:srgbClr val="0070C0"/>
              </a:solidFill>
              <a:latin typeface="Candara"/>
              <a:ea typeface="Candara"/>
              <a:cs typeface="Candara"/>
              <a:sym typeface="Candara"/>
            </a:endParaRPr>
          </a:p>
        </p:txBody>
      </p:sp>
      <p:sp>
        <p:nvSpPr>
          <p:cNvPr id="234" name="Google Shape;234;p3"/>
          <p:cNvSpPr txBox="1"/>
          <p:nvPr/>
        </p:nvSpPr>
        <p:spPr>
          <a:xfrm>
            <a:off x="745144" y="2086200"/>
            <a:ext cx="1565564"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0070C0"/>
                </a:solidFill>
                <a:latin typeface="Candara"/>
                <a:ea typeface="Candara"/>
                <a:cs typeface="Candara"/>
                <a:sym typeface="Candara"/>
              </a:rPr>
              <a:t>MOET (2016)</a:t>
            </a:r>
            <a:endParaRPr/>
          </a:p>
        </p:txBody>
      </p:sp>
      <p:sp>
        <p:nvSpPr>
          <p:cNvPr id="235" name="Google Shape;235;p3"/>
          <p:cNvSpPr txBox="1"/>
          <p:nvPr/>
        </p:nvSpPr>
        <p:spPr>
          <a:xfrm>
            <a:off x="3819179" y="2349097"/>
            <a:ext cx="1565564"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0070C0"/>
                </a:solidFill>
                <a:latin typeface="Candara"/>
                <a:ea typeface="Candara"/>
                <a:cs typeface="Candara"/>
                <a:sym typeface="Candara"/>
              </a:rPr>
              <a:t>AUN-QA (2018)</a:t>
            </a:r>
            <a:endParaRPr/>
          </a:p>
        </p:txBody>
      </p:sp>
      <p:sp>
        <p:nvSpPr>
          <p:cNvPr id="236" name="Google Shape;236;p3"/>
          <p:cNvSpPr txBox="1"/>
          <p:nvPr/>
        </p:nvSpPr>
        <p:spPr>
          <a:xfrm>
            <a:off x="6722920" y="2371026"/>
            <a:ext cx="1565564"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0070C0"/>
                </a:solidFill>
                <a:latin typeface="Candara"/>
                <a:ea typeface="Candara"/>
                <a:cs typeface="Candara"/>
                <a:sym typeface="Candara"/>
              </a:rPr>
              <a:t>ASIIN (2023)</a:t>
            </a:r>
            <a:endParaRPr/>
          </a:p>
        </p:txBody>
      </p:sp>
      <p:pic>
        <p:nvPicPr>
          <p:cNvPr id="237" name="Google Shape;237;p3" descr="Blue text on a black background&#10;&#10;AI-generated content may be incorrect.">
            <a:hlinkClick r:id="rId3"/>
          </p:cNvPr>
          <p:cNvPicPr preferRelativeResize="0"/>
          <p:nvPr/>
        </p:nvPicPr>
        <p:blipFill rotWithShape="1">
          <a:blip r:embed="rId4">
            <a:alphaModFix/>
          </a:blip>
          <a:srcRect/>
          <a:stretch/>
        </p:blipFill>
        <p:spPr>
          <a:xfrm>
            <a:off x="552566" y="1688796"/>
            <a:ext cx="1950720" cy="445135"/>
          </a:xfrm>
          <a:prstGeom prst="rect">
            <a:avLst/>
          </a:prstGeom>
          <a:noFill/>
          <a:ln>
            <a:noFill/>
          </a:ln>
        </p:spPr>
      </p:pic>
      <p:pic>
        <p:nvPicPr>
          <p:cNvPr id="238" name="Google Shape;238;p3" descr="A red circle with yellow and blue logo&#10;&#10;AI-generated content may be incorrect.">
            <a:hlinkClick r:id="rId5"/>
          </p:cNvPr>
          <p:cNvPicPr preferRelativeResize="0"/>
          <p:nvPr/>
        </p:nvPicPr>
        <p:blipFill rotWithShape="1">
          <a:blip r:embed="rId6">
            <a:alphaModFix/>
          </a:blip>
          <a:srcRect/>
          <a:stretch/>
        </p:blipFill>
        <p:spPr>
          <a:xfrm>
            <a:off x="3819179" y="1614453"/>
            <a:ext cx="1493520" cy="728345"/>
          </a:xfrm>
          <a:prstGeom prst="rect">
            <a:avLst/>
          </a:prstGeom>
          <a:noFill/>
          <a:ln>
            <a:noFill/>
          </a:ln>
        </p:spPr>
      </p:pic>
      <p:pic>
        <p:nvPicPr>
          <p:cNvPr id="239" name="Google Shape;239;p3" descr="A blue and black logo&#10;&#10;AI-generated content may be incorrect.">
            <a:hlinkClick r:id="rId7"/>
          </p:cNvPr>
          <p:cNvPicPr preferRelativeResize="0"/>
          <p:nvPr/>
        </p:nvPicPr>
        <p:blipFill rotWithShape="1">
          <a:blip r:embed="rId8">
            <a:alphaModFix/>
          </a:blip>
          <a:srcRect/>
          <a:stretch/>
        </p:blipFill>
        <p:spPr>
          <a:xfrm>
            <a:off x="7108943" y="1670752"/>
            <a:ext cx="793519" cy="635462"/>
          </a:xfrm>
          <a:prstGeom prst="rect">
            <a:avLst/>
          </a:prstGeom>
          <a:noFill/>
          <a:ln>
            <a:noFill/>
          </a:ln>
        </p:spPr>
      </p:pic>
      <p:sp>
        <p:nvSpPr>
          <p:cNvPr id="240" name="Google Shape;240;p3"/>
          <p:cNvSpPr txBox="1"/>
          <p:nvPr/>
        </p:nvSpPr>
        <p:spPr>
          <a:xfrm>
            <a:off x="1678844" y="3456682"/>
            <a:ext cx="5990782" cy="523220"/>
          </a:xfrm>
          <a:prstGeom prst="rect">
            <a:avLst/>
          </a:prstGeom>
          <a:solidFill>
            <a:srgbClr val="BBD6EE"/>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rgbClr val="0070C0"/>
                </a:solidFill>
                <a:latin typeface="Candara"/>
                <a:ea typeface="Candara"/>
                <a:cs typeface="Candara"/>
                <a:sym typeface="Candara"/>
              </a:rPr>
              <a:t>ACCREDITATION AT PROGRAM LEVEL</a:t>
            </a:r>
            <a:endParaRPr sz="2800" b="1" i="0" u="none" strike="noStrike" cap="none">
              <a:solidFill>
                <a:srgbClr val="0070C0"/>
              </a:solidFill>
              <a:latin typeface="Candara"/>
              <a:ea typeface="Candara"/>
              <a:cs typeface="Candara"/>
              <a:sym typeface="Candara"/>
            </a:endParaRPr>
          </a:p>
        </p:txBody>
      </p:sp>
      <p:pic>
        <p:nvPicPr>
          <p:cNvPr id="241" name="Google Shape;241;p3"/>
          <p:cNvPicPr preferRelativeResize="0"/>
          <p:nvPr/>
        </p:nvPicPr>
        <p:blipFill rotWithShape="1">
          <a:blip r:embed="rId9">
            <a:alphaModFix/>
          </a:blip>
          <a:srcRect/>
          <a:stretch/>
        </p:blipFill>
        <p:spPr>
          <a:xfrm>
            <a:off x="3153448" y="4139139"/>
            <a:ext cx="788745" cy="789676"/>
          </a:xfrm>
          <a:prstGeom prst="rect">
            <a:avLst/>
          </a:prstGeom>
          <a:noFill/>
          <a:ln>
            <a:noFill/>
          </a:ln>
        </p:spPr>
      </p:pic>
      <p:sp>
        <p:nvSpPr>
          <p:cNvPr id="242" name="Google Shape;242;p3"/>
          <p:cNvSpPr txBox="1"/>
          <p:nvPr/>
        </p:nvSpPr>
        <p:spPr>
          <a:xfrm>
            <a:off x="2732765" y="5170369"/>
            <a:ext cx="1565564"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070C0"/>
                </a:solidFill>
                <a:latin typeface="Candara"/>
                <a:ea typeface="Candara"/>
                <a:cs typeface="Candara"/>
                <a:sym typeface="Candara"/>
              </a:rPr>
              <a:t>02 Programs</a:t>
            </a:r>
            <a:endParaRPr sz="1800" b="1" i="0" u="none" strike="noStrike" cap="none">
              <a:solidFill>
                <a:srgbClr val="0070C0"/>
              </a:solidFill>
              <a:latin typeface="Candara"/>
              <a:ea typeface="Candara"/>
              <a:cs typeface="Candara"/>
              <a:sym typeface="Candara"/>
            </a:endParaRPr>
          </a:p>
        </p:txBody>
      </p:sp>
      <p:pic>
        <p:nvPicPr>
          <p:cNvPr id="243" name="Google Shape;243;p3"/>
          <p:cNvPicPr preferRelativeResize="0"/>
          <p:nvPr/>
        </p:nvPicPr>
        <p:blipFill rotWithShape="1">
          <a:blip r:embed="rId10">
            <a:alphaModFix/>
          </a:blip>
          <a:srcRect/>
          <a:stretch/>
        </p:blipFill>
        <p:spPr>
          <a:xfrm>
            <a:off x="405498" y="5679367"/>
            <a:ext cx="846798" cy="971646"/>
          </a:xfrm>
          <a:prstGeom prst="rect">
            <a:avLst/>
          </a:prstGeom>
          <a:noFill/>
          <a:ln>
            <a:noFill/>
          </a:ln>
        </p:spPr>
      </p:pic>
      <p:sp>
        <p:nvSpPr>
          <p:cNvPr id="244" name="Google Shape;244;p3"/>
          <p:cNvSpPr txBox="1"/>
          <p:nvPr/>
        </p:nvSpPr>
        <p:spPr>
          <a:xfrm>
            <a:off x="1071767" y="6364682"/>
            <a:ext cx="1565564"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070C0"/>
                </a:solidFill>
                <a:latin typeface="Candara"/>
                <a:ea typeface="Candara"/>
                <a:cs typeface="Candara"/>
                <a:sym typeface="Candara"/>
              </a:rPr>
              <a:t>01 Program</a:t>
            </a:r>
            <a:endParaRPr sz="1800" b="1" i="0" u="none" strike="noStrike" cap="none">
              <a:solidFill>
                <a:srgbClr val="0070C0"/>
              </a:solidFill>
              <a:latin typeface="Candara"/>
              <a:ea typeface="Candara"/>
              <a:cs typeface="Candara"/>
              <a:sym typeface="Candara"/>
            </a:endParaRPr>
          </a:p>
        </p:txBody>
      </p:sp>
      <p:pic>
        <p:nvPicPr>
          <p:cNvPr id="245" name="Google Shape;245;p3" descr="a58a6840d5b46aea33a5"/>
          <p:cNvPicPr preferRelativeResize="0"/>
          <p:nvPr/>
        </p:nvPicPr>
        <p:blipFill rotWithShape="1">
          <a:blip r:embed="rId11">
            <a:alphaModFix/>
          </a:blip>
          <a:srcRect/>
          <a:stretch/>
        </p:blipFill>
        <p:spPr>
          <a:xfrm>
            <a:off x="4674235" y="4069701"/>
            <a:ext cx="2048685" cy="1100668"/>
          </a:xfrm>
          <a:prstGeom prst="rect">
            <a:avLst/>
          </a:prstGeom>
          <a:noFill/>
          <a:ln>
            <a:noFill/>
          </a:ln>
        </p:spPr>
      </p:pic>
      <p:sp>
        <p:nvSpPr>
          <p:cNvPr id="246" name="Google Shape;246;p3"/>
          <p:cNvSpPr txBox="1"/>
          <p:nvPr/>
        </p:nvSpPr>
        <p:spPr>
          <a:xfrm>
            <a:off x="5031057" y="5156609"/>
            <a:ext cx="1565564"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070C0"/>
                </a:solidFill>
                <a:latin typeface="Candara"/>
                <a:ea typeface="Candara"/>
                <a:cs typeface="Candara"/>
                <a:sym typeface="Candara"/>
              </a:rPr>
              <a:t>02 Programs</a:t>
            </a:r>
            <a:endParaRPr sz="1800" b="1" i="0" u="none" strike="noStrike" cap="none">
              <a:solidFill>
                <a:srgbClr val="0070C0"/>
              </a:solidFill>
              <a:latin typeface="Candara"/>
              <a:ea typeface="Candara"/>
              <a:cs typeface="Candara"/>
              <a:sym typeface="Candara"/>
            </a:endParaRPr>
          </a:p>
        </p:txBody>
      </p:sp>
      <p:pic>
        <p:nvPicPr>
          <p:cNvPr id="247" name="Google Shape;247;p3" descr="A blue and black logo&#10;&#10;AI-generated content may be incorrect.">
            <a:hlinkClick r:id="rId7"/>
          </p:cNvPr>
          <p:cNvPicPr preferRelativeResize="0"/>
          <p:nvPr/>
        </p:nvPicPr>
        <p:blipFill rotWithShape="1">
          <a:blip r:embed="rId8">
            <a:alphaModFix/>
          </a:blip>
          <a:srcRect/>
          <a:stretch/>
        </p:blipFill>
        <p:spPr>
          <a:xfrm>
            <a:off x="7505702" y="4241323"/>
            <a:ext cx="793519" cy="635462"/>
          </a:xfrm>
          <a:prstGeom prst="rect">
            <a:avLst/>
          </a:prstGeom>
          <a:noFill/>
          <a:ln>
            <a:noFill/>
          </a:ln>
        </p:spPr>
      </p:pic>
      <p:sp>
        <p:nvSpPr>
          <p:cNvPr id="248" name="Google Shape;248;p3"/>
          <p:cNvSpPr txBox="1"/>
          <p:nvPr/>
        </p:nvSpPr>
        <p:spPr>
          <a:xfrm>
            <a:off x="7108943" y="5177817"/>
            <a:ext cx="1565564"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070C0"/>
                </a:solidFill>
                <a:latin typeface="Candara"/>
                <a:ea typeface="Candara"/>
                <a:cs typeface="Candara"/>
                <a:sym typeface="Candara"/>
              </a:rPr>
              <a:t>12 Programs</a:t>
            </a:r>
            <a:endParaRPr sz="1800" b="1" i="0" u="none" strike="noStrike" cap="none">
              <a:solidFill>
                <a:srgbClr val="0070C0"/>
              </a:solidFill>
              <a:latin typeface="Candara"/>
              <a:ea typeface="Candara"/>
              <a:cs typeface="Candara"/>
              <a:sym typeface="Candara"/>
            </a:endParaRPr>
          </a:p>
        </p:txBody>
      </p:sp>
      <p:pic>
        <p:nvPicPr>
          <p:cNvPr id="249" name="Google Shape;249;p3" descr="A red circle with yellow and blue logo&#10;&#10;AI-generated content may be incorrect.">
            <a:hlinkClick r:id="rId5"/>
          </p:cNvPr>
          <p:cNvPicPr preferRelativeResize="0"/>
          <p:nvPr/>
        </p:nvPicPr>
        <p:blipFill rotWithShape="1">
          <a:blip r:embed="rId6">
            <a:alphaModFix/>
          </a:blip>
          <a:srcRect/>
          <a:stretch/>
        </p:blipFill>
        <p:spPr>
          <a:xfrm>
            <a:off x="2752441" y="5681733"/>
            <a:ext cx="1493520" cy="728345"/>
          </a:xfrm>
          <a:prstGeom prst="rect">
            <a:avLst/>
          </a:prstGeom>
          <a:noFill/>
          <a:ln>
            <a:noFill/>
          </a:ln>
        </p:spPr>
      </p:pic>
      <p:sp>
        <p:nvSpPr>
          <p:cNvPr id="250" name="Google Shape;250;p3"/>
          <p:cNvSpPr txBox="1"/>
          <p:nvPr/>
        </p:nvSpPr>
        <p:spPr>
          <a:xfrm>
            <a:off x="2680397" y="6381395"/>
            <a:ext cx="1565564"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070C0"/>
                </a:solidFill>
                <a:latin typeface="Candara"/>
                <a:ea typeface="Candara"/>
                <a:cs typeface="Candara"/>
                <a:sym typeface="Candara"/>
              </a:rPr>
              <a:t>14 Programs</a:t>
            </a:r>
            <a:endParaRPr sz="1800" b="1" i="0" u="none" strike="noStrike" cap="none">
              <a:solidFill>
                <a:srgbClr val="0070C0"/>
              </a:solidFill>
              <a:latin typeface="Candara"/>
              <a:ea typeface="Candara"/>
              <a:cs typeface="Candara"/>
              <a:sym typeface="Candara"/>
            </a:endParaRPr>
          </a:p>
        </p:txBody>
      </p:sp>
      <p:pic>
        <p:nvPicPr>
          <p:cNvPr id="251" name="Google Shape;251;p3" descr="Blue text on a black background&#10;&#10;AI-generated content may be incorrect.">
            <a:hlinkClick r:id="rId3"/>
          </p:cNvPr>
          <p:cNvPicPr preferRelativeResize="0"/>
          <p:nvPr/>
        </p:nvPicPr>
        <p:blipFill rotWithShape="1">
          <a:blip r:embed="rId4">
            <a:alphaModFix/>
          </a:blip>
          <a:srcRect/>
          <a:stretch/>
        </p:blipFill>
        <p:spPr>
          <a:xfrm>
            <a:off x="276936" y="4361170"/>
            <a:ext cx="1950720" cy="445135"/>
          </a:xfrm>
          <a:prstGeom prst="rect">
            <a:avLst/>
          </a:prstGeom>
          <a:noFill/>
          <a:ln>
            <a:noFill/>
          </a:ln>
        </p:spPr>
      </p:pic>
      <p:sp>
        <p:nvSpPr>
          <p:cNvPr id="252" name="Google Shape;252;p3"/>
          <p:cNvSpPr txBox="1"/>
          <p:nvPr/>
        </p:nvSpPr>
        <p:spPr>
          <a:xfrm>
            <a:off x="654879" y="5184106"/>
            <a:ext cx="1565564"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070C0"/>
                </a:solidFill>
                <a:latin typeface="Candara"/>
                <a:ea typeface="Candara"/>
                <a:cs typeface="Candara"/>
                <a:sym typeface="Candara"/>
              </a:rPr>
              <a:t>02 Programs</a:t>
            </a:r>
            <a:endParaRPr sz="1800" b="1" i="0" u="none" strike="noStrike" cap="none">
              <a:solidFill>
                <a:srgbClr val="0070C0"/>
              </a:solidFill>
              <a:latin typeface="Candara"/>
              <a:ea typeface="Candara"/>
              <a:cs typeface="Candara"/>
              <a:sym typeface="Candara"/>
            </a:endParaRPr>
          </a:p>
        </p:txBody>
      </p:sp>
      <p:sp>
        <p:nvSpPr>
          <p:cNvPr id="253" name="Google Shape;253;p3"/>
          <p:cNvSpPr txBox="1"/>
          <p:nvPr/>
        </p:nvSpPr>
        <p:spPr>
          <a:xfrm>
            <a:off x="162962" y="1059255"/>
            <a:ext cx="8727541" cy="2142768"/>
          </a:xfrm>
          <a:prstGeom prst="rect">
            <a:avLst/>
          </a:prstGeom>
          <a:noFill/>
          <a:ln w="9525" cap="flat" cmpd="sng">
            <a:solidFill>
              <a:srgbClr val="1E4E79"/>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p3"/>
          <p:cNvSpPr txBox="1"/>
          <p:nvPr/>
        </p:nvSpPr>
        <p:spPr>
          <a:xfrm>
            <a:off x="162962" y="3898666"/>
            <a:ext cx="8727541" cy="2959334"/>
          </a:xfrm>
          <a:prstGeom prst="rect">
            <a:avLst/>
          </a:prstGeom>
          <a:noFill/>
          <a:ln w="9525" cap="flat" cmpd="sng">
            <a:solidFill>
              <a:srgbClr val="1E4E79"/>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pic>
        <p:nvPicPr>
          <p:cNvPr id="1026" name="Picture 2" descr="Empty World Map Stock Photo - Download Image Now - Africa, Asia, Atlantic  Ocean - iStock">
            <a:extLst>
              <a:ext uri="{FF2B5EF4-FFF2-40B4-BE49-F238E27FC236}">
                <a16:creationId xmlns:a16="http://schemas.microsoft.com/office/drawing/2014/main" id="{CF0F190B-460A-9ACB-BB4C-B4C7F6693EA3}"/>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89571" y="1006139"/>
            <a:ext cx="7486651" cy="561498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61" name="Google Shape;261;p13"/>
          <p:cNvSpPr/>
          <p:nvPr/>
        </p:nvSpPr>
        <p:spPr>
          <a:xfrm>
            <a:off x="0" y="857250"/>
            <a:ext cx="9144000" cy="5143500"/>
          </a:xfrm>
          <a:custGeom>
            <a:avLst/>
            <a:gdLst/>
            <a:ahLst/>
            <a:cxnLst/>
            <a:rect l="l" t="t" r="r" b="b"/>
            <a:pathLst>
              <a:path w="12192000" h="6858000" extrusionOk="0">
                <a:moveTo>
                  <a:pt x="0" y="0"/>
                </a:moveTo>
                <a:lnTo>
                  <a:pt x="12192000" y="0"/>
                </a:lnTo>
                <a:lnTo>
                  <a:pt x="12192000" y="6858000"/>
                </a:lnTo>
                <a:lnTo>
                  <a:pt x="0" y="6858000"/>
                </a:lnTo>
                <a:lnTo>
                  <a:pt x="0" y="0"/>
                </a:lnTo>
                <a:close/>
                <a:moveTo>
                  <a:pt x="4358506" y="317365"/>
                </a:moveTo>
                <a:cubicBezTo>
                  <a:pt x="2639997" y="317365"/>
                  <a:pt x="1246871" y="1710491"/>
                  <a:pt x="1246871" y="3429000"/>
                </a:cubicBezTo>
                <a:cubicBezTo>
                  <a:pt x="1246871" y="5147509"/>
                  <a:pt x="2639997" y="6540635"/>
                  <a:pt x="4358506" y="6540635"/>
                </a:cubicBezTo>
                <a:cubicBezTo>
                  <a:pt x="6077015" y="6540635"/>
                  <a:pt x="7470141" y="5147509"/>
                  <a:pt x="7470141" y="3429000"/>
                </a:cubicBezTo>
                <a:cubicBezTo>
                  <a:pt x="7470141" y="1710491"/>
                  <a:pt x="6077015" y="317365"/>
                  <a:pt x="4358506" y="317365"/>
                </a:cubicBezTo>
                <a:close/>
              </a:path>
            </a:pathLst>
          </a:cu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262" name="Google Shape;262;p13"/>
          <p:cNvSpPr/>
          <p:nvPr/>
        </p:nvSpPr>
        <p:spPr>
          <a:xfrm>
            <a:off x="2482850" y="898525"/>
            <a:ext cx="4178300" cy="5238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700"/>
              <a:buFont typeface="Arial"/>
              <a:buNone/>
            </a:pPr>
            <a:r>
              <a:rPr lang="en-US" sz="2700" b="1" i="0" u="none" strike="noStrike" cap="none">
                <a:solidFill>
                  <a:srgbClr val="023189"/>
                </a:solidFill>
                <a:latin typeface="Calibri"/>
                <a:ea typeface="Calibri"/>
                <a:cs typeface="Calibri"/>
                <a:sym typeface="Calibri"/>
              </a:rPr>
              <a:t>ARTICULATION PROGRAMS</a:t>
            </a:r>
            <a:endParaRPr sz="1400" b="0" i="0" u="none" strike="noStrike" cap="none">
              <a:solidFill>
                <a:srgbClr val="000000"/>
              </a:solidFill>
              <a:latin typeface="Arial"/>
              <a:ea typeface="Arial"/>
              <a:cs typeface="Arial"/>
              <a:sym typeface="Arial"/>
            </a:endParaRPr>
          </a:p>
        </p:txBody>
      </p:sp>
      <p:pic>
        <p:nvPicPr>
          <p:cNvPr id="264" name="Google Shape;264;p13"/>
          <p:cNvPicPr preferRelativeResize="0"/>
          <p:nvPr/>
        </p:nvPicPr>
        <p:blipFill rotWithShape="1">
          <a:blip r:embed="rId4">
            <a:alphaModFix/>
          </a:blip>
          <a:srcRect/>
          <a:stretch/>
        </p:blipFill>
        <p:spPr>
          <a:xfrm>
            <a:off x="1629427" y="3200828"/>
            <a:ext cx="1331595" cy="416825"/>
          </a:xfrm>
          <a:prstGeom prst="rect">
            <a:avLst/>
          </a:prstGeom>
          <a:ln>
            <a:noFill/>
          </a:ln>
          <a:effectLst>
            <a:outerShdw blurRad="292100" dist="139700" dir="2700000" algn="tl" rotWithShape="0">
              <a:srgbClr val="333333">
                <a:alpha val="65000"/>
              </a:srgbClr>
            </a:outerShdw>
          </a:effectLst>
        </p:spPr>
      </p:pic>
      <p:pic>
        <p:nvPicPr>
          <p:cNvPr id="265" name="Google Shape;265;p13" descr="Binghamton University"/>
          <p:cNvPicPr preferRelativeResize="0"/>
          <p:nvPr/>
        </p:nvPicPr>
        <p:blipFill rotWithShape="1">
          <a:blip r:embed="rId5">
            <a:alphaModFix/>
          </a:blip>
          <a:srcRect/>
          <a:stretch/>
        </p:blipFill>
        <p:spPr>
          <a:xfrm>
            <a:off x="264258" y="3200828"/>
            <a:ext cx="1285434" cy="420372"/>
          </a:xfrm>
          <a:prstGeom prst="rect">
            <a:avLst/>
          </a:prstGeom>
          <a:noFill/>
          <a:ln>
            <a:noFill/>
          </a:ln>
          <a:effectLst>
            <a:outerShdw blurRad="50800" dist="38100" dir="2700000" algn="tl" rotWithShape="0">
              <a:srgbClr val="000000">
                <a:alpha val="40000"/>
              </a:srgbClr>
            </a:outerShdw>
          </a:effectLst>
        </p:spPr>
      </p:pic>
      <p:pic>
        <p:nvPicPr>
          <p:cNvPr id="266" name="Google Shape;266;p13"/>
          <p:cNvPicPr preferRelativeResize="0"/>
          <p:nvPr/>
        </p:nvPicPr>
        <p:blipFill rotWithShape="1">
          <a:blip r:embed="rId6">
            <a:alphaModFix/>
          </a:blip>
          <a:srcRect/>
          <a:stretch/>
        </p:blipFill>
        <p:spPr>
          <a:xfrm>
            <a:off x="2314916" y="2595978"/>
            <a:ext cx="1394333" cy="554782"/>
          </a:xfrm>
          <a:prstGeom prst="rect">
            <a:avLst/>
          </a:prstGeom>
          <a:noFill/>
          <a:ln>
            <a:noFill/>
          </a:ln>
          <a:effectLst>
            <a:outerShdw blurRad="50800" dist="38100" dir="2700000" algn="tl" rotWithShape="0">
              <a:srgbClr val="000000">
                <a:alpha val="40000"/>
              </a:srgbClr>
            </a:outerShdw>
          </a:effectLst>
        </p:spPr>
      </p:pic>
      <p:sp>
        <p:nvSpPr>
          <p:cNvPr id="267" name="Google Shape;267;p13" descr="Alternate Signature"/>
          <p:cNvSpPr/>
          <p:nvPr/>
        </p:nvSpPr>
        <p:spPr>
          <a:xfrm>
            <a:off x="307975" y="7937"/>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68" name="Google Shape;268;p13" descr="A close-up of a logo&#10;&#10;Description automatically generated"/>
          <p:cNvPicPr preferRelativeResize="0"/>
          <p:nvPr/>
        </p:nvPicPr>
        <p:blipFill rotWithShape="1">
          <a:blip r:embed="rId7">
            <a:alphaModFix/>
          </a:blip>
          <a:srcRect/>
          <a:stretch/>
        </p:blipFill>
        <p:spPr>
          <a:xfrm>
            <a:off x="882406" y="3675437"/>
            <a:ext cx="1240023" cy="596684"/>
          </a:xfrm>
          <a:prstGeom prst="rect">
            <a:avLst/>
          </a:prstGeom>
          <a:noFill/>
          <a:ln>
            <a:noFill/>
          </a:ln>
        </p:spPr>
      </p:pic>
      <p:pic>
        <p:nvPicPr>
          <p:cNvPr id="277" name="Google Shape;277;p14"/>
          <p:cNvPicPr preferRelativeResize="0"/>
          <p:nvPr/>
        </p:nvPicPr>
        <p:blipFill rotWithShape="1">
          <a:blip r:embed="rId8">
            <a:alphaModFix/>
          </a:blip>
          <a:srcRect/>
          <a:stretch/>
        </p:blipFill>
        <p:spPr>
          <a:xfrm>
            <a:off x="3983983" y="2791867"/>
            <a:ext cx="1099296" cy="485473"/>
          </a:xfrm>
          <a:prstGeom prst="rect">
            <a:avLst/>
          </a:prstGeom>
          <a:noFill/>
          <a:ln>
            <a:noFill/>
          </a:ln>
          <a:effectLst>
            <a:outerShdw blurRad="50800" dist="38100" dir="2700000" algn="tl" rotWithShape="0">
              <a:srgbClr val="000000">
                <a:alpha val="40000"/>
              </a:srgbClr>
            </a:outerShdw>
          </a:effectLst>
        </p:spPr>
      </p:pic>
      <p:pic>
        <p:nvPicPr>
          <p:cNvPr id="278" name="Google Shape;278;p14"/>
          <p:cNvPicPr preferRelativeResize="0"/>
          <p:nvPr/>
        </p:nvPicPr>
        <p:blipFill rotWithShape="1">
          <a:blip r:embed="rId9">
            <a:alphaModFix/>
          </a:blip>
          <a:srcRect/>
          <a:stretch/>
        </p:blipFill>
        <p:spPr>
          <a:xfrm>
            <a:off x="3983983" y="2160884"/>
            <a:ext cx="1099296" cy="554783"/>
          </a:xfrm>
          <a:prstGeom prst="rect">
            <a:avLst/>
          </a:prstGeom>
          <a:noFill/>
          <a:ln>
            <a:noFill/>
          </a:ln>
          <a:effectLst>
            <a:outerShdw blurRad="50800" dist="38100" dir="2700000" algn="tl" rotWithShape="0">
              <a:srgbClr val="000000">
                <a:alpha val="40000"/>
              </a:srgbClr>
            </a:outerShdw>
          </a:effectLst>
        </p:spPr>
      </p:pic>
      <p:pic>
        <p:nvPicPr>
          <p:cNvPr id="287" name="Google Shape;287;p15" descr="Macquarie University | Study Experience"/>
          <p:cNvPicPr preferRelativeResize="0"/>
          <p:nvPr/>
        </p:nvPicPr>
        <p:blipFill rotWithShape="1">
          <a:blip r:embed="rId10">
            <a:alphaModFix/>
          </a:blip>
          <a:srcRect/>
          <a:stretch/>
        </p:blipFill>
        <p:spPr>
          <a:xfrm>
            <a:off x="6118575" y="4471310"/>
            <a:ext cx="947873" cy="956629"/>
          </a:xfrm>
          <a:prstGeom prst="rect">
            <a:avLst/>
          </a:prstGeom>
          <a:noFill/>
          <a:ln>
            <a:noFill/>
          </a:ln>
          <a:effectLst>
            <a:outerShdw blurRad="50800" dist="38100" dir="2700000" algn="tl" rotWithShape="0">
              <a:srgbClr val="000000">
                <a:alpha val="40000"/>
              </a:srgbClr>
            </a:outerShdw>
          </a:effectLst>
        </p:spPr>
      </p:pic>
      <p:pic>
        <p:nvPicPr>
          <p:cNvPr id="288" name="Google Shape;288;p15"/>
          <p:cNvPicPr preferRelativeResize="0"/>
          <p:nvPr/>
        </p:nvPicPr>
        <p:blipFill rotWithShape="1">
          <a:blip r:embed="rId11">
            <a:alphaModFix/>
          </a:blip>
          <a:srcRect/>
          <a:stretch/>
        </p:blipFill>
        <p:spPr>
          <a:xfrm>
            <a:off x="8173755" y="4620951"/>
            <a:ext cx="739036" cy="657345"/>
          </a:xfrm>
          <a:prstGeom prst="rect">
            <a:avLst/>
          </a:prstGeom>
          <a:noFill/>
          <a:ln>
            <a:noFill/>
          </a:ln>
          <a:effectLst>
            <a:outerShdw blurRad="50800" dist="38100" dir="2700000" algn="tl" rotWithShape="0">
              <a:srgbClr val="000000">
                <a:alpha val="40000"/>
              </a:srgbClr>
            </a:outerShdw>
          </a:effectLst>
        </p:spPr>
      </p:pic>
      <p:pic>
        <p:nvPicPr>
          <p:cNvPr id="289" name="Google Shape;289;p15" descr="UNSW Car Sticker 170mm x 83.36mm – UNSW Shop"/>
          <p:cNvPicPr preferRelativeResize="0"/>
          <p:nvPr/>
        </p:nvPicPr>
        <p:blipFill rotWithShape="1">
          <a:blip r:embed="rId12">
            <a:alphaModFix/>
          </a:blip>
          <a:srcRect/>
          <a:stretch/>
        </p:blipFill>
        <p:spPr>
          <a:xfrm>
            <a:off x="7004001" y="5427939"/>
            <a:ext cx="1119311" cy="524154"/>
          </a:xfrm>
          <a:prstGeom prst="rect">
            <a:avLst/>
          </a:prstGeom>
          <a:noFill/>
          <a:ln>
            <a:noFill/>
          </a:ln>
          <a:effectLst>
            <a:outerShdw blurRad="50800" dist="38100" dir="2700000" algn="tl" rotWithShape="0">
              <a:srgbClr val="000000">
                <a:alpha val="40000"/>
              </a:srgbClr>
            </a:outerShdw>
          </a:effectLst>
        </p:spPr>
      </p:pic>
      <p:pic>
        <p:nvPicPr>
          <p:cNvPr id="290" name="Google Shape;290;p15"/>
          <p:cNvPicPr preferRelativeResize="0"/>
          <p:nvPr/>
        </p:nvPicPr>
        <p:blipFill rotWithShape="1">
          <a:blip r:embed="rId13">
            <a:alphaModFix/>
          </a:blip>
          <a:srcRect/>
          <a:stretch/>
        </p:blipFill>
        <p:spPr>
          <a:xfrm>
            <a:off x="6030965" y="5272939"/>
            <a:ext cx="901381" cy="889871"/>
          </a:xfrm>
          <a:custGeom>
            <a:avLst/>
            <a:gdLst/>
            <a:ahLst/>
            <a:cxnLst/>
            <a:rect l="l" t="t" r="r" b="b"/>
            <a:pathLst>
              <a:path w="837476" h="837476" extrusionOk="0">
                <a:moveTo>
                  <a:pt x="418738" y="0"/>
                </a:moveTo>
                <a:cubicBezTo>
                  <a:pt x="650001" y="0"/>
                  <a:pt x="837476" y="187475"/>
                  <a:pt x="837476" y="418738"/>
                </a:cubicBezTo>
                <a:cubicBezTo>
                  <a:pt x="837476" y="650001"/>
                  <a:pt x="650001" y="837476"/>
                  <a:pt x="418738" y="837476"/>
                </a:cubicBezTo>
                <a:cubicBezTo>
                  <a:pt x="187475" y="837476"/>
                  <a:pt x="0" y="650001"/>
                  <a:pt x="0" y="418738"/>
                </a:cubicBezTo>
                <a:cubicBezTo>
                  <a:pt x="0" y="187475"/>
                  <a:pt x="187475" y="0"/>
                  <a:pt x="418738" y="0"/>
                </a:cubicBezTo>
                <a:close/>
              </a:path>
            </a:pathLst>
          </a:custGeom>
          <a:noFill/>
          <a:ln>
            <a:noFill/>
          </a:ln>
          <a:effectLst>
            <a:outerShdw blurRad="50800" dist="38100" dir="2700000" algn="tl" rotWithShape="0">
              <a:srgbClr val="000000">
                <a:alpha val="40000"/>
              </a:srgbClr>
            </a:outerShdw>
          </a:effectLst>
        </p:spPr>
      </p:pic>
      <p:pic>
        <p:nvPicPr>
          <p:cNvPr id="291" name="Google Shape;291;p15"/>
          <p:cNvPicPr preferRelativeResize="0"/>
          <p:nvPr/>
        </p:nvPicPr>
        <p:blipFill rotWithShape="1">
          <a:blip r:embed="rId14">
            <a:alphaModFix/>
          </a:blip>
          <a:srcRect/>
          <a:stretch/>
        </p:blipFill>
        <p:spPr>
          <a:xfrm>
            <a:off x="7066448" y="4577113"/>
            <a:ext cx="724865" cy="701937"/>
          </a:xfrm>
          <a:prstGeom prst="rect">
            <a:avLst/>
          </a:prstGeom>
          <a:noFill/>
          <a:ln>
            <a:noFill/>
          </a:ln>
          <a:effectLst>
            <a:outerShdw blurRad="50800" dist="38100" dir="2700000" algn="tl" rotWithShape="0">
              <a:srgbClr val="000000">
                <a:alpha val="40000"/>
              </a:srgbClr>
            </a:outerShdw>
          </a:effectLst>
        </p:spPr>
      </p:pic>
      <p:sp>
        <p:nvSpPr>
          <p:cNvPr id="4" name="TextBox 3">
            <a:extLst>
              <a:ext uri="{FF2B5EF4-FFF2-40B4-BE49-F238E27FC236}">
                <a16:creationId xmlns:a16="http://schemas.microsoft.com/office/drawing/2014/main" id="{1D826967-789F-0D42-A5B6-7043A6753008}"/>
              </a:ext>
            </a:extLst>
          </p:cNvPr>
          <p:cNvSpPr txBox="1"/>
          <p:nvPr/>
        </p:nvSpPr>
        <p:spPr>
          <a:xfrm>
            <a:off x="307975" y="5851861"/>
            <a:ext cx="4572000" cy="707886"/>
          </a:xfrm>
          <a:prstGeom prst="rect">
            <a:avLst/>
          </a:prstGeom>
          <a:noFill/>
        </p:spPr>
        <p:txBody>
          <a:bodyPr wrap="square">
            <a:spAutoFit/>
          </a:bodyPr>
          <a:lstStyle/>
          <a:p>
            <a:r>
              <a:rPr lang="en-US" sz="2000" b="1" i="0" u="none" strike="noStrike"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29</a:t>
            </a:r>
            <a:r>
              <a:rPr lang="en-US" sz="2000" b="0" i="0" u="none" strike="noStrike"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Articulation Programs in </a:t>
            </a:r>
            <a:r>
              <a:rPr lang="en-US" sz="2000" b="1" dirty="0">
                <a:solidFill>
                  <a:srgbClr val="002060"/>
                </a:solidFill>
                <a:latin typeface="Calibri" panose="020F0502020204030204" pitchFamily="34" charset="0"/>
                <a:ea typeface="Calibri" panose="020F0502020204030204" pitchFamily="34" charset="0"/>
                <a:cs typeface="Calibri" panose="020F0502020204030204" pitchFamily="34" charset="0"/>
              </a:rPr>
              <a:t>09 </a:t>
            </a: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Majors</a:t>
            </a:r>
          </a:p>
          <a:p>
            <a:r>
              <a:rPr lang="en-US" sz="2000" b="1" i="0" u="none" strike="noStrike"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11</a:t>
            </a:r>
            <a:r>
              <a:rPr lang="en-US" sz="2000" b="0" i="0" u="none" strike="noStrike"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Partners in </a:t>
            </a:r>
            <a:r>
              <a:rPr lang="en-US" sz="2000" b="1" i="0" u="none" strike="noStrike"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05</a:t>
            </a:r>
            <a:r>
              <a:rPr lang="en-US" sz="2000" b="0" i="0" u="none" strike="noStrike"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countries</a:t>
            </a:r>
            <a:endPar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16"/>
          <p:cNvSpPr/>
          <p:nvPr/>
        </p:nvSpPr>
        <p:spPr>
          <a:xfrm>
            <a:off x="4987925" y="1363663"/>
            <a:ext cx="1644650" cy="43973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FF0000"/>
                </a:solidFill>
                <a:latin typeface="Calibri"/>
                <a:ea typeface="Calibri"/>
                <a:cs typeface="Calibri"/>
                <a:sym typeface="Calibri"/>
              </a:rPr>
              <a:t>WORLDWIDE</a:t>
            </a:r>
            <a:r>
              <a:rPr lang="en-US" sz="20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298" name="Google Shape;298;p16"/>
          <p:cNvSpPr/>
          <p:nvPr/>
        </p:nvSpPr>
        <p:spPr>
          <a:xfrm>
            <a:off x="2171700" y="898525"/>
            <a:ext cx="4800600" cy="508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700"/>
              <a:buFont typeface="Arial"/>
              <a:buNone/>
            </a:pPr>
            <a:r>
              <a:rPr lang="en-US" sz="2700" b="1" i="0" u="none" strike="noStrike" cap="none">
                <a:solidFill>
                  <a:srgbClr val="023189"/>
                </a:solidFill>
                <a:latin typeface="Calibri"/>
                <a:ea typeface="Calibri"/>
                <a:cs typeface="Calibri"/>
                <a:sym typeface="Calibri"/>
              </a:rPr>
              <a:t>STUDENT EXCHANGE PROGRAM</a:t>
            </a:r>
            <a:endParaRPr sz="1400" b="0" i="0" u="none" strike="noStrike" cap="none">
              <a:solidFill>
                <a:srgbClr val="000000"/>
              </a:solidFill>
              <a:latin typeface="Arial"/>
              <a:ea typeface="Arial"/>
              <a:cs typeface="Arial"/>
              <a:sym typeface="Arial"/>
            </a:endParaRPr>
          </a:p>
        </p:txBody>
      </p:sp>
      <p:sp>
        <p:nvSpPr>
          <p:cNvPr id="299" name="Google Shape;299;p16"/>
          <p:cNvSpPr/>
          <p:nvPr/>
        </p:nvSpPr>
        <p:spPr>
          <a:xfrm>
            <a:off x="6454775" y="1771650"/>
            <a:ext cx="4572000" cy="6461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University Mobility in Asia </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and the Pacific</a:t>
            </a:r>
            <a:endParaRPr sz="1800" b="0" i="0" u="none" strike="noStrike" cap="none">
              <a:solidFill>
                <a:srgbClr val="000000"/>
              </a:solidFill>
              <a:latin typeface="Calibri"/>
              <a:ea typeface="Calibri"/>
              <a:cs typeface="Calibri"/>
              <a:sym typeface="Calibri"/>
            </a:endParaRPr>
          </a:p>
        </p:txBody>
      </p:sp>
      <p:sp>
        <p:nvSpPr>
          <p:cNvPr id="300" name="Google Shape;300;p16"/>
          <p:cNvSpPr/>
          <p:nvPr/>
        </p:nvSpPr>
        <p:spPr>
          <a:xfrm>
            <a:off x="4987925" y="1909775"/>
            <a:ext cx="795900" cy="369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Calibri"/>
                <a:ea typeface="Calibri"/>
                <a:cs typeface="Calibri"/>
                <a:sym typeface="Calibri"/>
              </a:rPr>
              <a:t>UMAP</a:t>
            </a:r>
            <a:endParaRPr sz="1800" b="1" i="0" u="none" strike="noStrike" cap="none">
              <a:solidFill>
                <a:srgbClr val="000000"/>
              </a:solidFill>
              <a:latin typeface="Calibri"/>
              <a:ea typeface="Calibri"/>
              <a:cs typeface="Calibri"/>
              <a:sym typeface="Calibri"/>
            </a:endParaRPr>
          </a:p>
        </p:txBody>
      </p:sp>
      <p:sp>
        <p:nvSpPr>
          <p:cNvPr id="301" name="Google Shape;301;p16"/>
          <p:cNvSpPr/>
          <p:nvPr/>
        </p:nvSpPr>
        <p:spPr>
          <a:xfrm>
            <a:off x="6457950" y="2422525"/>
            <a:ext cx="2295525" cy="64611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ASEAN Credit Transfer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System</a:t>
            </a:r>
            <a:endParaRPr sz="1800" b="0" i="0" u="none" strike="noStrike" cap="none">
              <a:solidFill>
                <a:srgbClr val="000000"/>
              </a:solidFill>
              <a:latin typeface="Calibri"/>
              <a:ea typeface="Calibri"/>
              <a:cs typeface="Calibri"/>
              <a:sym typeface="Calibri"/>
            </a:endParaRPr>
          </a:p>
        </p:txBody>
      </p:sp>
      <p:sp>
        <p:nvSpPr>
          <p:cNvPr id="302" name="Google Shape;302;p16"/>
          <p:cNvSpPr/>
          <p:nvPr/>
        </p:nvSpPr>
        <p:spPr>
          <a:xfrm>
            <a:off x="4981575" y="2543175"/>
            <a:ext cx="666750" cy="3698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Calibri"/>
                <a:ea typeface="Calibri"/>
                <a:cs typeface="Calibri"/>
                <a:sym typeface="Calibri"/>
              </a:rPr>
              <a:t>ACTS</a:t>
            </a:r>
            <a:endParaRPr sz="1800" b="1" i="0" u="none" strike="noStrike" cap="none">
              <a:solidFill>
                <a:srgbClr val="000000"/>
              </a:solidFill>
              <a:latin typeface="Calibri"/>
              <a:ea typeface="Calibri"/>
              <a:cs typeface="Calibri"/>
              <a:sym typeface="Calibri"/>
            </a:endParaRPr>
          </a:p>
        </p:txBody>
      </p:sp>
      <p:sp>
        <p:nvSpPr>
          <p:cNvPr id="303" name="Google Shape;303;p16"/>
          <p:cNvSpPr/>
          <p:nvPr/>
        </p:nvSpPr>
        <p:spPr>
          <a:xfrm>
            <a:off x="4973638" y="3221038"/>
            <a:ext cx="1162050" cy="368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Calibri"/>
                <a:ea typeface="Calibri"/>
                <a:cs typeface="Calibri"/>
                <a:sym typeface="Calibri"/>
              </a:rPr>
              <a:t>Outbound</a:t>
            </a:r>
            <a:endParaRPr sz="1400" b="0" i="0" u="none" strike="noStrike" cap="none">
              <a:solidFill>
                <a:srgbClr val="000000"/>
              </a:solidFill>
              <a:latin typeface="Arial"/>
              <a:ea typeface="Arial"/>
              <a:cs typeface="Arial"/>
              <a:sym typeface="Arial"/>
            </a:endParaRPr>
          </a:p>
        </p:txBody>
      </p:sp>
      <p:sp>
        <p:nvSpPr>
          <p:cNvPr id="304" name="Google Shape;304;p16"/>
          <p:cNvSpPr/>
          <p:nvPr/>
        </p:nvSpPr>
        <p:spPr>
          <a:xfrm>
            <a:off x="6457948" y="3236817"/>
            <a:ext cx="2215271"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84 students/year</a:t>
            </a:r>
            <a:r>
              <a:rPr lang="en-US" sz="1800" b="0" i="0" u="none" strike="noStrike" cap="none" baseline="30000">
                <a:solidFill>
                  <a:srgbClr val="000000"/>
                </a:solidFill>
                <a:latin typeface="Arial"/>
                <a:ea typeface="Arial"/>
                <a:cs typeface="Arial"/>
                <a:sym typeface="Arial"/>
              </a:rPr>
              <a:t>(*)</a:t>
            </a:r>
            <a:endParaRPr sz="1800" b="0" i="0" u="none" strike="noStrike" cap="none" baseline="30000">
              <a:solidFill>
                <a:srgbClr val="000000"/>
              </a:solidFill>
              <a:latin typeface="Arial"/>
              <a:ea typeface="Arial"/>
              <a:cs typeface="Arial"/>
              <a:sym typeface="Arial"/>
            </a:endParaRPr>
          </a:p>
        </p:txBody>
      </p:sp>
      <p:sp>
        <p:nvSpPr>
          <p:cNvPr id="305" name="Google Shape;305;p16"/>
          <p:cNvSpPr/>
          <p:nvPr/>
        </p:nvSpPr>
        <p:spPr>
          <a:xfrm>
            <a:off x="4981575" y="3676650"/>
            <a:ext cx="987425" cy="368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Calibri"/>
                <a:ea typeface="Calibri"/>
                <a:cs typeface="Calibri"/>
                <a:sym typeface="Calibri"/>
              </a:rPr>
              <a:t>Inbound</a:t>
            </a:r>
            <a:endParaRPr sz="1400" b="0" i="0" u="none" strike="noStrike" cap="none">
              <a:solidFill>
                <a:srgbClr val="000000"/>
              </a:solidFill>
              <a:latin typeface="Arial"/>
              <a:ea typeface="Arial"/>
              <a:cs typeface="Arial"/>
              <a:sym typeface="Arial"/>
            </a:endParaRPr>
          </a:p>
        </p:txBody>
      </p:sp>
      <p:sp>
        <p:nvSpPr>
          <p:cNvPr id="306" name="Google Shape;306;p16"/>
          <p:cNvSpPr/>
          <p:nvPr/>
        </p:nvSpPr>
        <p:spPr>
          <a:xfrm>
            <a:off x="6417820" y="3647084"/>
            <a:ext cx="2295525"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112 students/year</a:t>
            </a:r>
            <a:r>
              <a:rPr lang="en-US" sz="1800" b="0" i="0" u="none" strike="noStrike" cap="none" baseline="30000">
                <a:solidFill>
                  <a:srgbClr val="000000"/>
                </a:solidFill>
                <a:latin typeface="Calibri"/>
                <a:ea typeface="Calibri"/>
                <a:cs typeface="Calibri"/>
                <a:sym typeface="Calibri"/>
              </a:rPr>
              <a:t>(*)</a:t>
            </a:r>
            <a:endParaRPr sz="1400" b="0" i="0" u="none" strike="noStrike" cap="none" baseline="30000">
              <a:solidFill>
                <a:srgbClr val="000000"/>
              </a:solidFill>
              <a:latin typeface="Arial"/>
              <a:ea typeface="Arial"/>
              <a:cs typeface="Arial"/>
              <a:sym typeface="Arial"/>
            </a:endParaRPr>
          </a:p>
        </p:txBody>
      </p:sp>
      <p:sp>
        <p:nvSpPr>
          <p:cNvPr id="307" name="Google Shape;307;p16"/>
          <p:cNvSpPr/>
          <p:nvPr/>
        </p:nvSpPr>
        <p:spPr>
          <a:xfrm>
            <a:off x="4947855" y="4160838"/>
            <a:ext cx="1327150" cy="6461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Calibri"/>
                <a:ea typeface="Calibri"/>
                <a:cs typeface="Calibri"/>
                <a:sym typeface="Calibri"/>
              </a:rPr>
              <a:t>Study Tour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Calibri"/>
                <a:ea typeface="Calibri"/>
                <a:cs typeface="Calibri"/>
                <a:sym typeface="Calibri"/>
              </a:rPr>
              <a:t>/Faculty-led</a:t>
            </a:r>
            <a:endParaRPr sz="1400" b="0" i="0" u="none" strike="noStrike" cap="none">
              <a:solidFill>
                <a:srgbClr val="000000"/>
              </a:solidFill>
              <a:latin typeface="Arial"/>
              <a:ea typeface="Arial"/>
              <a:cs typeface="Arial"/>
              <a:sym typeface="Arial"/>
            </a:endParaRPr>
          </a:p>
        </p:txBody>
      </p:sp>
      <p:sp>
        <p:nvSpPr>
          <p:cNvPr id="308" name="Google Shape;308;p16"/>
          <p:cNvSpPr/>
          <p:nvPr/>
        </p:nvSpPr>
        <p:spPr>
          <a:xfrm>
            <a:off x="6437800" y="4136180"/>
            <a:ext cx="1924050" cy="923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76 programs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2,784 participants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09" name="Google Shape;309;p16"/>
          <p:cNvSpPr/>
          <p:nvPr/>
        </p:nvSpPr>
        <p:spPr>
          <a:xfrm>
            <a:off x="4972050" y="5129213"/>
            <a:ext cx="1482725" cy="36929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Calibri"/>
                <a:ea typeface="Calibri"/>
                <a:cs typeface="Calibri"/>
                <a:sym typeface="Calibri"/>
              </a:rPr>
              <a:t>+60 </a:t>
            </a:r>
            <a:r>
              <a:rPr lang="en-US" sz="1800" b="0" i="0" u="none" strike="noStrike" cap="none">
                <a:solidFill>
                  <a:srgbClr val="000000"/>
                </a:solidFill>
                <a:latin typeface="Calibri"/>
                <a:ea typeface="Calibri"/>
                <a:cs typeface="Calibri"/>
                <a:sym typeface="Calibri"/>
              </a:rPr>
              <a:t>Partners</a:t>
            </a:r>
            <a:endParaRPr sz="1400" b="0" i="0" u="none" strike="noStrike" cap="none">
              <a:solidFill>
                <a:srgbClr val="000000"/>
              </a:solidFill>
              <a:latin typeface="Arial"/>
              <a:ea typeface="Arial"/>
              <a:cs typeface="Arial"/>
              <a:sym typeface="Arial"/>
            </a:endParaRPr>
          </a:p>
        </p:txBody>
      </p:sp>
      <p:sp>
        <p:nvSpPr>
          <p:cNvPr id="310" name="Google Shape;310;p16"/>
          <p:cNvSpPr/>
          <p:nvPr/>
        </p:nvSpPr>
        <p:spPr>
          <a:xfrm>
            <a:off x="4967301" y="5484825"/>
            <a:ext cx="4176600" cy="3684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Calibri"/>
                <a:ea typeface="Calibri"/>
                <a:cs typeface="Calibri"/>
                <a:sym typeface="Calibri"/>
              </a:rPr>
              <a:t>02 </a:t>
            </a:r>
            <a:r>
              <a:rPr lang="en-US" sz="1800" b="0" i="0" u="none" strike="noStrike" cap="none">
                <a:solidFill>
                  <a:srgbClr val="000000"/>
                </a:solidFill>
                <a:latin typeface="Calibri"/>
                <a:ea typeface="Calibri"/>
                <a:cs typeface="Calibri"/>
                <a:sym typeface="Calibri"/>
              </a:rPr>
              <a:t>Exchange Organizations (UMAP, ACTS) </a:t>
            </a:r>
            <a:endParaRPr sz="1400" b="0" i="0" u="none" strike="noStrike" cap="none">
              <a:solidFill>
                <a:srgbClr val="000000"/>
              </a:solidFill>
              <a:latin typeface="Arial"/>
              <a:ea typeface="Arial"/>
              <a:cs typeface="Arial"/>
              <a:sym typeface="Arial"/>
            </a:endParaRPr>
          </a:p>
        </p:txBody>
      </p:sp>
      <p:sp>
        <p:nvSpPr>
          <p:cNvPr id="311" name="Google Shape;311;p16"/>
          <p:cNvSpPr/>
          <p:nvPr/>
        </p:nvSpPr>
        <p:spPr>
          <a:xfrm>
            <a:off x="4972050" y="5818188"/>
            <a:ext cx="4572000" cy="64611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Calibri"/>
                <a:ea typeface="Calibri"/>
                <a:cs typeface="Calibri"/>
                <a:sym typeface="Calibri"/>
              </a:rPr>
              <a:t>968,064 USD </a:t>
            </a:r>
            <a:r>
              <a:rPr lang="en-US" sz="1800" b="0" i="0" u="none" strike="noStrike" cap="none">
                <a:solidFill>
                  <a:srgbClr val="000000"/>
                </a:solidFill>
                <a:latin typeface="Calibri"/>
                <a:ea typeface="Calibri"/>
                <a:cs typeface="Calibri"/>
                <a:sym typeface="Calibri"/>
              </a:rPr>
              <a:t>approx.</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Scholarship for Exchange Program</a:t>
            </a:r>
            <a:endParaRPr sz="1400" b="0" i="0" u="none" strike="noStrike" cap="none">
              <a:solidFill>
                <a:srgbClr val="000000"/>
              </a:solidFill>
              <a:latin typeface="Arial"/>
              <a:ea typeface="Arial"/>
              <a:cs typeface="Arial"/>
              <a:sym typeface="Arial"/>
            </a:endParaRPr>
          </a:p>
        </p:txBody>
      </p:sp>
      <p:sp>
        <p:nvSpPr>
          <p:cNvPr id="312" name="Google Shape;312;p16"/>
          <p:cNvSpPr/>
          <p:nvPr/>
        </p:nvSpPr>
        <p:spPr>
          <a:xfrm>
            <a:off x="5072063" y="3068638"/>
            <a:ext cx="4071937" cy="93662"/>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13" name="Google Shape;313;p16"/>
          <p:cNvSpPr/>
          <p:nvPr/>
        </p:nvSpPr>
        <p:spPr>
          <a:xfrm rot="10800000" flipH="1">
            <a:off x="5072063" y="5057775"/>
            <a:ext cx="4089400" cy="88900"/>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14" name="Google Shape;314;p16"/>
          <p:cNvSpPr/>
          <p:nvPr/>
        </p:nvSpPr>
        <p:spPr>
          <a:xfrm>
            <a:off x="5072063" y="1722438"/>
            <a:ext cx="4071937" cy="93662"/>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315" name="Google Shape;315;p16"/>
          <p:cNvPicPr preferRelativeResize="0"/>
          <p:nvPr/>
        </p:nvPicPr>
        <p:blipFill rotWithShape="1">
          <a:blip r:embed="rId3">
            <a:alphaModFix/>
          </a:blip>
          <a:srcRect/>
          <a:stretch/>
        </p:blipFill>
        <p:spPr>
          <a:xfrm>
            <a:off x="-49213" y="1619250"/>
            <a:ext cx="5086351" cy="5084763"/>
          </a:xfrm>
          <a:prstGeom prst="rect">
            <a:avLst/>
          </a:prstGeom>
          <a:noFill/>
          <a:ln>
            <a:noFill/>
          </a:ln>
        </p:spPr>
      </p:pic>
      <p:sp>
        <p:nvSpPr>
          <p:cNvPr id="316" name="Google Shape;316;p16"/>
          <p:cNvSpPr txBox="1"/>
          <p:nvPr/>
        </p:nvSpPr>
        <p:spPr>
          <a:xfrm>
            <a:off x="5003203" y="4806250"/>
            <a:ext cx="3954242"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sz="1200" b="0" i="1" u="none" strike="noStrike" cap="none" baseline="30000">
                <a:solidFill>
                  <a:srgbClr val="000000"/>
                </a:solidFill>
                <a:latin typeface="Arial"/>
                <a:ea typeface="Arial"/>
                <a:cs typeface="Arial"/>
                <a:sym typeface="Arial"/>
              </a:rPr>
              <a:t>(*)</a:t>
            </a:r>
            <a:r>
              <a:rPr lang="en-US" sz="1200" b="0" i="1" u="none" strike="noStrike" cap="none">
                <a:solidFill>
                  <a:srgbClr val="000000"/>
                </a:solidFill>
                <a:latin typeface="Arial"/>
                <a:ea typeface="Arial"/>
                <a:cs typeface="Arial"/>
                <a:sym typeface="Arial"/>
              </a:rPr>
              <a:t> Average of last 3 years</a:t>
            </a:r>
            <a:endParaRPr sz="1200" b="0" i="1" u="none" strike="noStrike" cap="none">
              <a:solidFill>
                <a:srgbClr val="000000"/>
              </a:solidFill>
              <a:latin typeface="Arial"/>
              <a:ea typeface="Arial"/>
              <a:cs typeface="Arial"/>
              <a:sym typeface="Arial"/>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50"/>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000"/>
              <a:buFont typeface="Calibri"/>
              <a:buNone/>
            </a:pPr>
            <a:endParaRPr/>
          </a:p>
        </p:txBody>
      </p:sp>
      <p:sp>
        <p:nvSpPr>
          <p:cNvPr id="322" name="Google Shape;322;p50"/>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Clr>
                <a:schemeClr val="dk1"/>
              </a:buClr>
              <a:buSzPts val="2400"/>
              <a:buNone/>
            </a:pPr>
            <a:endParaRPr/>
          </a:p>
        </p:txBody>
      </p:sp>
      <p:pic>
        <p:nvPicPr>
          <p:cNvPr id="323" name="Google Shape;323;p50"/>
          <p:cNvPicPr preferRelativeResize="0"/>
          <p:nvPr/>
        </p:nvPicPr>
        <p:blipFill rotWithShape="1">
          <a:blip r:embed="rId3">
            <a:alphaModFix/>
          </a:blip>
          <a:srcRect/>
          <a:stretch/>
        </p:blipFill>
        <p:spPr>
          <a:xfrm>
            <a:off x="0" y="1325723"/>
            <a:ext cx="9144000" cy="4763928"/>
          </a:xfrm>
          <a:prstGeom prst="rect">
            <a:avLst/>
          </a:prstGeom>
          <a:noFill/>
          <a:ln>
            <a:noFill/>
          </a:ln>
        </p:spPr>
      </p:pic>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17"/>
          <p:cNvSpPr txBox="1"/>
          <p:nvPr/>
        </p:nvSpPr>
        <p:spPr>
          <a:xfrm>
            <a:off x="1855788" y="1182688"/>
            <a:ext cx="5715000" cy="85725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23189"/>
              </a:buClr>
              <a:buSzPts val="2700"/>
              <a:buFont typeface="Calibri"/>
              <a:buNone/>
            </a:pPr>
            <a:r>
              <a:rPr lang="en-US" sz="2700" b="1" i="0" u="none" strike="noStrike" cap="none">
                <a:solidFill>
                  <a:srgbClr val="023189"/>
                </a:solidFill>
                <a:latin typeface="Calibri"/>
                <a:ea typeface="Calibri"/>
                <a:cs typeface="Calibri"/>
                <a:sym typeface="Calibri"/>
              </a:rPr>
              <a:t>RESEARCH DIRECTIONS </a:t>
            </a:r>
            <a:endParaRPr sz="1400" b="0" i="0" u="none" strike="noStrike" cap="none">
              <a:solidFill>
                <a:srgbClr val="000000"/>
              </a:solidFill>
              <a:latin typeface="Arial"/>
              <a:ea typeface="Arial"/>
              <a:cs typeface="Arial"/>
              <a:sym typeface="Arial"/>
            </a:endParaRPr>
          </a:p>
        </p:txBody>
      </p:sp>
      <p:grpSp>
        <p:nvGrpSpPr>
          <p:cNvPr id="334" name="Google Shape;334;p17"/>
          <p:cNvGrpSpPr/>
          <p:nvPr/>
        </p:nvGrpSpPr>
        <p:grpSpPr>
          <a:xfrm>
            <a:off x="239713" y="1839913"/>
            <a:ext cx="1614487" cy="1338262"/>
            <a:chOff x="240224" y="1839222"/>
            <a:chExt cx="1614444" cy="1338778"/>
          </a:xfrm>
        </p:grpSpPr>
        <p:sp>
          <p:nvSpPr>
            <p:cNvPr id="335" name="Google Shape;335;p17"/>
            <p:cNvSpPr/>
            <p:nvPr/>
          </p:nvSpPr>
          <p:spPr>
            <a:xfrm>
              <a:off x="392956" y="1839222"/>
              <a:ext cx="724600" cy="435230"/>
            </a:xfrm>
            <a:prstGeom prst="rect">
              <a:avLst/>
            </a:prstGeom>
            <a:noFill/>
            <a:ln>
              <a:noFill/>
            </a:ln>
          </p:spPr>
          <p:txBody>
            <a:bodyPr spcFirstLastPara="1" wrap="square" lIns="6650" tIns="6650" rIns="6650" bIns="665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n-US" sz="1200" b="1" i="0" u="none" strike="noStrike" cap="none">
                  <a:solidFill>
                    <a:srgbClr val="023189"/>
                  </a:solidFill>
                  <a:latin typeface="Calibri"/>
                  <a:ea typeface="Calibri"/>
                  <a:cs typeface="Calibri"/>
                  <a:sym typeface="Calibri"/>
                </a:rPr>
                <a:t>BUSINESS</a:t>
              </a:r>
              <a:endParaRPr sz="1400" b="0" i="0" u="none" strike="noStrike" cap="none">
                <a:solidFill>
                  <a:srgbClr val="000000"/>
                </a:solidFill>
                <a:latin typeface="Arial"/>
                <a:ea typeface="Arial"/>
                <a:cs typeface="Arial"/>
                <a:sym typeface="Arial"/>
              </a:endParaRPr>
            </a:p>
          </p:txBody>
        </p:sp>
        <p:sp>
          <p:nvSpPr>
            <p:cNvPr id="336" name="Google Shape;336;p17"/>
            <p:cNvSpPr/>
            <p:nvPr/>
          </p:nvSpPr>
          <p:spPr>
            <a:xfrm>
              <a:off x="240224" y="2435050"/>
              <a:ext cx="1614444" cy="742950"/>
            </a:xfrm>
            <a:prstGeom prst="rect">
              <a:avLst/>
            </a:prstGeom>
            <a:noFill/>
            <a:ln>
              <a:noFill/>
            </a:ln>
          </p:spPr>
          <p:txBody>
            <a:bodyPr spcFirstLastPara="1" wrap="square" lIns="0" tIns="0" rIns="0" bIns="0" anchor="ctr" anchorCtr="0">
              <a:noAutofit/>
            </a:bodyPr>
            <a:lstStyle/>
            <a:p>
              <a:pPr marL="174625" marR="0" lvl="0" indent="-134938" algn="l" rtl="0">
                <a:lnSpc>
                  <a:spcPct val="100000"/>
                </a:lnSpc>
                <a:spcBef>
                  <a:spcPts val="0"/>
                </a:spcBef>
                <a:spcAft>
                  <a:spcPts val="0"/>
                </a:spcAft>
                <a:buClr>
                  <a:srgbClr val="000000"/>
                </a:buClr>
                <a:buSzPts val="900"/>
                <a:buFont typeface="Arial"/>
                <a:buChar char="•"/>
              </a:pPr>
              <a:r>
                <a:rPr lang="en-US" sz="900" b="1" i="0" u="none" strike="noStrike" cap="none">
                  <a:solidFill>
                    <a:srgbClr val="000000"/>
                  </a:solidFill>
                  <a:latin typeface="Candara"/>
                  <a:ea typeface="Candara"/>
                  <a:cs typeface="Candara"/>
                  <a:sym typeface="Candara"/>
                </a:rPr>
                <a:t>Customer behaviors, market research </a:t>
              </a:r>
              <a:endParaRPr sz="1400" b="0" i="0" u="none" strike="noStrike" cap="none">
                <a:solidFill>
                  <a:srgbClr val="000000"/>
                </a:solidFill>
                <a:latin typeface="Arial"/>
                <a:ea typeface="Arial"/>
                <a:cs typeface="Arial"/>
                <a:sym typeface="Arial"/>
              </a:endParaRPr>
            </a:p>
            <a:p>
              <a:pPr marL="174625" marR="0" lvl="0" indent="-134938" algn="l" rtl="0">
                <a:lnSpc>
                  <a:spcPct val="100000"/>
                </a:lnSpc>
                <a:spcBef>
                  <a:spcPts val="0"/>
                </a:spcBef>
                <a:spcAft>
                  <a:spcPts val="0"/>
                </a:spcAft>
                <a:buClr>
                  <a:srgbClr val="000000"/>
                </a:buClr>
                <a:buSzPts val="900"/>
                <a:buFont typeface="Arial"/>
                <a:buChar char="•"/>
              </a:pPr>
              <a:r>
                <a:rPr lang="en-US" sz="900" b="1" i="0" u="none" strike="noStrike" cap="none">
                  <a:solidFill>
                    <a:srgbClr val="000000"/>
                  </a:solidFill>
                  <a:latin typeface="Candara"/>
                  <a:ea typeface="Candara"/>
                  <a:cs typeface="Candara"/>
                  <a:sym typeface="Candara"/>
                </a:rPr>
                <a:t>Marketing strategies</a:t>
              </a:r>
              <a:endParaRPr sz="1400" b="0" i="0" u="none" strike="noStrike" cap="none">
                <a:solidFill>
                  <a:srgbClr val="000000"/>
                </a:solidFill>
                <a:latin typeface="Arial"/>
                <a:ea typeface="Arial"/>
                <a:cs typeface="Arial"/>
                <a:sym typeface="Arial"/>
              </a:endParaRPr>
            </a:p>
            <a:p>
              <a:pPr marL="174625" marR="0" lvl="0" indent="-134938" algn="l" rtl="0">
                <a:lnSpc>
                  <a:spcPct val="100000"/>
                </a:lnSpc>
                <a:spcBef>
                  <a:spcPts val="0"/>
                </a:spcBef>
                <a:spcAft>
                  <a:spcPts val="0"/>
                </a:spcAft>
                <a:buClr>
                  <a:srgbClr val="000000"/>
                </a:buClr>
                <a:buSzPts val="900"/>
                <a:buFont typeface="Arial"/>
                <a:buChar char="•"/>
              </a:pPr>
              <a:r>
                <a:rPr lang="en-US" sz="900" b="1" i="0" u="none" strike="noStrike" cap="none">
                  <a:solidFill>
                    <a:srgbClr val="000000"/>
                  </a:solidFill>
                  <a:latin typeface="Candara"/>
                  <a:ea typeface="Candara"/>
                  <a:cs typeface="Candara"/>
                  <a:sym typeface="Candara"/>
                </a:rPr>
                <a:t>Capital structure &amp; performance</a:t>
              </a:r>
              <a:endParaRPr sz="1400" b="0" i="0" u="none" strike="noStrike" cap="none">
                <a:solidFill>
                  <a:srgbClr val="000000"/>
                </a:solidFill>
                <a:latin typeface="Arial"/>
                <a:ea typeface="Arial"/>
                <a:cs typeface="Arial"/>
                <a:sym typeface="Arial"/>
              </a:endParaRPr>
            </a:p>
            <a:p>
              <a:pPr marL="174625" marR="0" lvl="0" indent="-134938" algn="l" rtl="0">
                <a:lnSpc>
                  <a:spcPct val="100000"/>
                </a:lnSpc>
                <a:spcBef>
                  <a:spcPts val="0"/>
                </a:spcBef>
                <a:spcAft>
                  <a:spcPts val="0"/>
                </a:spcAft>
                <a:buClr>
                  <a:srgbClr val="000000"/>
                </a:buClr>
                <a:buSzPts val="900"/>
                <a:buFont typeface="Arial"/>
                <a:buChar char="•"/>
              </a:pPr>
              <a:r>
                <a:rPr lang="en-US" sz="900" b="1" i="0" u="none" strike="noStrike" cap="none">
                  <a:solidFill>
                    <a:srgbClr val="000000"/>
                  </a:solidFill>
                  <a:latin typeface="Candara"/>
                  <a:ea typeface="Candara"/>
                  <a:cs typeface="Candara"/>
                  <a:sym typeface="Candara"/>
                </a:rPr>
                <a:t>Opportunities, risks &amp; solutions</a:t>
              </a:r>
              <a:endParaRPr sz="1400" b="0" i="0" u="none" strike="noStrike" cap="none">
                <a:solidFill>
                  <a:srgbClr val="000000"/>
                </a:solidFill>
                <a:latin typeface="Arial"/>
                <a:ea typeface="Arial"/>
                <a:cs typeface="Arial"/>
                <a:sym typeface="Arial"/>
              </a:endParaRPr>
            </a:p>
          </p:txBody>
        </p:sp>
      </p:grpSp>
      <p:grpSp>
        <p:nvGrpSpPr>
          <p:cNvPr id="337" name="Google Shape;337;p17"/>
          <p:cNvGrpSpPr/>
          <p:nvPr/>
        </p:nvGrpSpPr>
        <p:grpSpPr>
          <a:xfrm>
            <a:off x="2038350" y="1679575"/>
            <a:ext cx="1852613" cy="1517650"/>
            <a:chOff x="2037993" y="1680276"/>
            <a:chExt cx="1853170" cy="1517486"/>
          </a:xfrm>
        </p:grpSpPr>
        <p:sp>
          <p:nvSpPr>
            <p:cNvPr id="338" name="Google Shape;338;p17"/>
            <p:cNvSpPr/>
            <p:nvPr/>
          </p:nvSpPr>
          <p:spPr>
            <a:xfrm>
              <a:off x="2186687" y="1680276"/>
              <a:ext cx="898785" cy="594175"/>
            </a:xfrm>
            <a:prstGeom prst="rect">
              <a:avLst/>
            </a:prstGeom>
            <a:noFill/>
            <a:ln>
              <a:noFill/>
            </a:ln>
          </p:spPr>
          <p:txBody>
            <a:bodyPr spcFirstLastPara="1" wrap="square" lIns="6650" tIns="6650" rIns="6650" bIns="6650" anchor="ctr" anchorCtr="0">
              <a:noAutofit/>
            </a:bodyPr>
            <a:lstStyle/>
            <a:p>
              <a:pPr marL="0" marR="0" lvl="0" indent="0" algn="l" rtl="0">
                <a:lnSpc>
                  <a:spcPct val="90000"/>
                </a:lnSpc>
                <a:spcBef>
                  <a:spcPts val="0"/>
                </a:spcBef>
                <a:spcAft>
                  <a:spcPts val="0"/>
                </a:spcAft>
                <a:buClr>
                  <a:srgbClr val="000000"/>
                </a:buClr>
                <a:buSzPts val="1100"/>
                <a:buFont typeface="Arial"/>
                <a:buNone/>
              </a:pPr>
              <a:r>
                <a:rPr lang="en-US" sz="1100" b="1" i="0" u="none" strike="noStrike" cap="none">
                  <a:solidFill>
                    <a:srgbClr val="023189"/>
                  </a:solidFill>
                  <a:latin typeface="Candara"/>
                  <a:ea typeface="Candara"/>
                  <a:cs typeface="Candara"/>
                  <a:sym typeface="Candara"/>
                </a:rPr>
                <a:t>BIOMEDICAL ENGINEERING</a:t>
              </a:r>
              <a:endParaRPr sz="1100" b="0" i="0" u="none" strike="noStrike" cap="none">
                <a:solidFill>
                  <a:srgbClr val="023189"/>
                </a:solidFill>
                <a:latin typeface="Calibri"/>
                <a:ea typeface="Calibri"/>
                <a:cs typeface="Calibri"/>
                <a:sym typeface="Calibri"/>
              </a:endParaRPr>
            </a:p>
          </p:txBody>
        </p:sp>
        <p:sp>
          <p:nvSpPr>
            <p:cNvPr id="339" name="Google Shape;339;p17"/>
            <p:cNvSpPr/>
            <p:nvPr/>
          </p:nvSpPr>
          <p:spPr>
            <a:xfrm>
              <a:off x="2037993" y="2276218"/>
              <a:ext cx="1853170" cy="921544"/>
            </a:xfrm>
            <a:prstGeom prst="rect">
              <a:avLst/>
            </a:prstGeom>
            <a:noFill/>
            <a:ln>
              <a:noFill/>
            </a:ln>
          </p:spPr>
          <p:txBody>
            <a:bodyPr spcFirstLastPara="1" wrap="square" lIns="0" tIns="0" rIns="0" bIns="0" anchor="ctr" anchorCtr="0">
              <a:noAutofit/>
            </a:bodyPr>
            <a:lstStyle/>
            <a:p>
              <a:pPr marL="128588" marR="0" lvl="0" indent="-128588" algn="l" rtl="0">
                <a:lnSpc>
                  <a:spcPct val="100000"/>
                </a:lnSpc>
                <a:spcBef>
                  <a:spcPts val="0"/>
                </a:spcBef>
                <a:spcAft>
                  <a:spcPts val="0"/>
                </a:spcAft>
                <a:buClr>
                  <a:srgbClr val="023189"/>
                </a:buClr>
                <a:buSzPts val="900"/>
                <a:buFont typeface="Arial"/>
                <a:buChar char="•"/>
              </a:pPr>
              <a:r>
                <a:rPr lang="en-US" sz="900" b="1" i="0" u="none" strike="noStrike" cap="none">
                  <a:solidFill>
                    <a:srgbClr val="023189"/>
                  </a:solidFill>
                  <a:latin typeface="Candara"/>
                  <a:ea typeface="Candara"/>
                  <a:cs typeface="Candara"/>
                  <a:sym typeface="Candara"/>
                </a:rPr>
                <a:t>Medical Instrumentation</a:t>
              </a:r>
              <a:endParaRPr sz="1400" b="0" i="0" u="none" strike="noStrike" cap="none">
                <a:solidFill>
                  <a:srgbClr val="000000"/>
                </a:solidFill>
                <a:latin typeface="Arial"/>
                <a:ea typeface="Arial"/>
                <a:cs typeface="Arial"/>
                <a:sym typeface="Arial"/>
              </a:endParaRPr>
            </a:p>
            <a:p>
              <a:pPr marL="128588" marR="0" lvl="0" indent="-128588" algn="l" rtl="0">
                <a:lnSpc>
                  <a:spcPct val="100000"/>
                </a:lnSpc>
                <a:spcBef>
                  <a:spcPts val="0"/>
                </a:spcBef>
                <a:spcAft>
                  <a:spcPts val="0"/>
                </a:spcAft>
                <a:buClr>
                  <a:srgbClr val="023189"/>
                </a:buClr>
                <a:buSzPts val="900"/>
                <a:buFont typeface="Arial"/>
                <a:buChar char="•"/>
              </a:pPr>
              <a:r>
                <a:rPr lang="en-US" sz="900" b="1" i="0" u="none" strike="noStrike" cap="none">
                  <a:solidFill>
                    <a:srgbClr val="023189"/>
                  </a:solidFill>
                  <a:latin typeface="Candara"/>
                  <a:ea typeface="Candara"/>
                  <a:cs typeface="Candara"/>
                  <a:sym typeface="Candara"/>
                </a:rPr>
                <a:t>Biomedical Signal, Image Processing</a:t>
              </a:r>
              <a:endParaRPr sz="1400" b="0" i="0" u="none" strike="noStrike" cap="none">
                <a:solidFill>
                  <a:srgbClr val="000000"/>
                </a:solidFill>
                <a:latin typeface="Arial"/>
                <a:ea typeface="Arial"/>
                <a:cs typeface="Arial"/>
                <a:sym typeface="Arial"/>
              </a:endParaRPr>
            </a:p>
            <a:p>
              <a:pPr marL="128588" marR="0" lvl="0" indent="-128588" algn="l" rtl="0">
                <a:lnSpc>
                  <a:spcPct val="100000"/>
                </a:lnSpc>
                <a:spcBef>
                  <a:spcPts val="0"/>
                </a:spcBef>
                <a:spcAft>
                  <a:spcPts val="0"/>
                </a:spcAft>
                <a:buClr>
                  <a:srgbClr val="023189"/>
                </a:buClr>
                <a:buSzPts val="900"/>
                <a:buFont typeface="Arial"/>
                <a:buChar char="•"/>
              </a:pPr>
              <a:r>
                <a:rPr lang="en-US" sz="900" b="1" i="0" u="none" strike="noStrike" cap="none">
                  <a:solidFill>
                    <a:srgbClr val="023189"/>
                  </a:solidFill>
                  <a:latin typeface="Candara"/>
                  <a:ea typeface="Candara"/>
                  <a:cs typeface="Candara"/>
                  <a:sym typeface="Candara"/>
                </a:rPr>
                <a:t>Pharmaceutical Eng.</a:t>
              </a:r>
              <a:endParaRPr sz="1400" b="0" i="0" u="none" strike="noStrike" cap="none">
                <a:solidFill>
                  <a:srgbClr val="000000"/>
                </a:solidFill>
                <a:latin typeface="Arial"/>
                <a:ea typeface="Arial"/>
                <a:cs typeface="Arial"/>
                <a:sym typeface="Arial"/>
              </a:endParaRPr>
            </a:p>
            <a:p>
              <a:pPr marL="128588" marR="0" lvl="0" indent="-128588" algn="l" rtl="0">
                <a:lnSpc>
                  <a:spcPct val="100000"/>
                </a:lnSpc>
                <a:spcBef>
                  <a:spcPts val="0"/>
                </a:spcBef>
                <a:spcAft>
                  <a:spcPts val="0"/>
                </a:spcAft>
                <a:buClr>
                  <a:srgbClr val="023189"/>
                </a:buClr>
                <a:buSzPts val="900"/>
                <a:buFont typeface="Arial"/>
                <a:buChar char="•"/>
              </a:pPr>
              <a:r>
                <a:rPr lang="en-US" sz="900" b="1" i="0" u="none" strike="noStrike" cap="none">
                  <a:solidFill>
                    <a:srgbClr val="023189"/>
                  </a:solidFill>
                  <a:latin typeface="Calibri"/>
                  <a:ea typeface="Calibri"/>
                  <a:cs typeface="Calibri"/>
                  <a:sym typeface="Calibri"/>
                </a:rPr>
                <a:t>Tissue Engineering and Regenerative Medicine</a:t>
              </a:r>
              <a:endParaRPr sz="1400" b="0" i="0" u="none" strike="noStrike" cap="none">
                <a:solidFill>
                  <a:srgbClr val="000000"/>
                </a:solidFill>
                <a:latin typeface="Arial"/>
                <a:ea typeface="Arial"/>
                <a:cs typeface="Arial"/>
                <a:sym typeface="Arial"/>
              </a:endParaRPr>
            </a:p>
            <a:p>
              <a:pPr marL="128588" marR="0" lvl="0" indent="-128588" algn="l" rtl="0">
                <a:lnSpc>
                  <a:spcPct val="100000"/>
                </a:lnSpc>
                <a:spcBef>
                  <a:spcPts val="0"/>
                </a:spcBef>
                <a:spcAft>
                  <a:spcPts val="0"/>
                </a:spcAft>
                <a:buClr>
                  <a:srgbClr val="023189"/>
                </a:buClr>
                <a:buSzPts val="900"/>
                <a:buFont typeface="Arial"/>
                <a:buChar char="•"/>
              </a:pPr>
              <a:r>
                <a:rPr lang="en-US" sz="900" b="1" i="0" u="none" strike="noStrike" cap="none">
                  <a:solidFill>
                    <a:srgbClr val="023189"/>
                  </a:solidFill>
                  <a:latin typeface="Candara"/>
                  <a:ea typeface="Candara"/>
                  <a:cs typeface="Candara"/>
                  <a:sym typeface="Candara"/>
                </a:rPr>
                <a:t>Entrepreneurship in BME</a:t>
              </a:r>
              <a:endParaRPr sz="1400" b="0" i="0" u="none" strike="noStrike" cap="none">
                <a:solidFill>
                  <a:srgbClr val="000000"/>
                </a:solidFill>
                <a:latin typeface="Arial"/>
                <a:ea typeface="Arial"/>
                <a:cs typeface="Arial"/>
                <a:sym typeface="Arial"/>
              </a:endParaRPr>
            </a:p>
          </p:txBody>
        </p:sp>
      </p:grpSp>
      <p:grpSp>
        <p:nvGrpSpPr>
          <p:cNvPr id="340" name="Google Shape;340;p17"/>
          <p:cNvGrpSpPr/>
          <p:nvPr/>
        </p:nvGrpSpPr>
        <p:grpSpPr>
          <a:xfrm>
            <a:off x="3592513" y="1690688"/>
            <a:ext cx="1870075" cy="2719387"/>
            <a:chOff x="3593001" y="1691057"/>
            <a:chExt cx="1868871" cy="2718594"/>
          </a:xfrm>
        </p:grpSpPr>
        <p:sp>
          <p:nvSpPr>
            <p:cNvPr id="341" name="Google Shape;341;p17"/>
            <p:cNvSpPr/>
            <p:nvPr/>
          </p:nvSpPr>
          <p:spPr>
            <a:xfrm>
              <a:off x="3821454" y="1691057"/>
              <a:ext cx="1640418" cy="539593"/>
            </a:xfrm>
            <a:prstGeom prst="rect">
              <a:avLst/>
            </a:prstGeom>
            <a:noFill/>
            <a:ln>
              <a:noFill/>
            </a:ln>
          </p:spPr>
          <p:txBody>
            <a:bodyPr spcFirstLastPara="1" wrap="square" lIns="6650" tIns="6650" rIns="6650" bIns="6650" anchor="ctr" anchorCtr="0">
              <a:noAutofit/>
            </a:bodyPr>
            <a:lstStyle/>
            <a:p>
              <a:pPr marL="0" marR="0" lvl="0" indent="0" algn="l" rtl="0">
                <a:lnSpc>
                  <a:spcPct val="90000"/>
                </a:lnSpc>
                <a:spcBef>
                  <a:spcPts val="0"/>
                </a:spcBef>
                <a:spcAft>
                  <a:spcPts val="0"/>
                </a:spcAft>
                <a:buClr>
                  <a:srgbClr val="000000"/>
                </a:buClr>
                <a:buSzPts val="975"/>
                <a:buFont typeface="Arial"/>
                <a:buNone/>
              </a:pPr>
              <a:r>
                <a:rPr lang="en-US" sz="975" b="1" i="0" u="none" strike="noStrike" cap="none">
                  <a:solidFill>
                    <a:srgbClr val="023189"/>
                  </a:solidFill>
                  <a:latin typeface="Candara"/>
                  <a:ea typeface="Candara"/>
                  <a:cs typeface="Candara"/>
                  <a:sym typeface="Candara"/>
                </a:rPr>
                <a:t>INDUSTRIAL ENGINEERING </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975"/>
                <a:buFont typeface="Arial"/>
                <a:buNone/>
              </a:pPr>
              <a:r>
                <a:rPr lang="en-US" sz="975" b="1" i="0" u="none" strike="noStrike" cap="none">
                  <a:solidFill>
                    <a:srgbClr val="023189"/>
                  </a:solidFill>
                  <a:latin typeface="Candara"/>
                  <a:ea typeface="Candara"/>
                  <a:cs typeface="Candara"/>
                  <a:sym typeface="Candara"/>
                </a:rPr>
                <a:t>&amp; MANAGEMENT</a:t>
              </a:r>
              <a:endParaRPr sz="975" b="1" i="0" u="none" strike="noStrike" cap="none">
                <a:solidFill>
                  <a:srgbClr val="023189"/>
                </a:solidFill>
                <a:latin typeface="Calibri"/>
                <a:ea typeface="Calibri"/>
                <a:cs typeface="Calibri"/>
                <a:sym typeface="Calibri"/>
              </a:endParaRPr>
            </a:p>
          </p:txBody>
        </p:sp>
        <p:sp>
          <p:nvSpPr>
            <p:cNvPr id="342" name="Google Shape;342;p17"/>
            <p:cNvSpPr/>
            <p:nvPr/>
          </p:nvSpPr>
          <p:spPr>
            <a:xfrm>
              <a:off x="3593001" y="2275087"/>
              <a:ext cx="1853006" cy="2134564"/>
            </a:xfrm>
            <a:prstGeom prst="rect">
              <a:avLst/>
            </a:prstGeom>
            <a:noFill/>
            <a:ln>
              <a:noFill/>
            </a:ln>
          </p:spPr>
          <p:txBody>
            <a:bodyPr spcFirstLastPara="1" wrap="square" lIns="91425" tIns="45700" rIns="91425" bIns="45700" anchor="t" anchorCtr="0">
              <a:spAutoFit/>
            </a:bodyPr>
            <a:lstStyle/>
            <a:p>
              <a:pPr marL="128270" marR="0" lvl="0" indent="-128270" algn="l" rtl="0">
                <a:lnSpc>
                  <a:spcPct val="100000"/>
                </a:lnSpc>
                <a:spcBef>
                  <a:spcPts val="0"/>
                </a:spcBef>
                <a:spcAft>
                  <a:spcPts val="0"/>
                </a:spcAft>
                <a:buClr>
                  <a:schemeClr val="dk1"/>
                </a:buClr>
                <a:buSzPts val="900"/>
                <a:buFont typeface="Arial"/>
                <a:buChar char="•"/>
              </a:pPr>
              <a:r>
                <a:rPr lang="en-US" sz="900" b="1" i="0" u="none" strike="noStrike" cap="none">
                  <a:solidFill>
                    <a:schemeClr val="dk1"/>
                  </a:solidFill>
                  <a:latin typeface="Calibri"/>
                  <a:ea typeface="Calibri"/>
                  <a:cs typeface="Calibri"/>
                  <a:sym typeface="Calibri"/>
                </a:rPr>
                <a:t>Optimization and Applications: ORs, Scheduling, ...</a:t>
              </a:r>
              <a:endParaRPr sz="1400" b="0" i="0" u="none" strike="noStrike" cap="none">
                <a:solidFill>
                  <a:srgbClr val="000000"/>
                </a:solidFill>
                <a:latin typeface="Arial"/>
                <a:ea typeface="Arial"/>
                <a:cs typeface="Arial"/>
                <a:sym typeface="Arial"/>
              </a:endParaRPr>
            </a:p>
            <a:p>
              <a:pPr marL="128270" marR="0" lvl="0" indent="-128270" algn="l" rtl="0">
                <a:lnSpc>
                  <a:spcPct val="100000"/>
                </a:lnSpc>
                <a:spcBef>
                  <a:spcPts val="0"/>
                </a:spcBef>
                <a:spcAft>
                  <a:spcPts val="0"/>
                </a:spcAft>
                <a:buClr>
                  <a:schemeClr val="dk1"/>
                </a:buClr>
                <a:buSzPts val="900"/>
                <a:buFont typeface="Arial"/>
                <a:buChar char="•"/>
              </a:pPr>
              <a:r>
                <a:rPr lang="en-US" sz="900" b="1" i="0" u="none" strike="noStrike" cap="none">
                  <a:solidFill>
                    <a:schemeClr val="dk1"/>
                  </a:solidFill>
                  <a:latin typeface="Calibri"/>
                  <a:ea typeface="Calibri"/>
                  <a:cs typeface="Calibri"/>
                  <a:sym typeface="Calibri"/>
                </a:rPr>
                <a:t>Multiple Criteria Decision Making</a:t>
              </a:r>
              <a:endParaRPr sz="1400" b="0" i="0" u="none" strike="noStrike" cap="none">
                <a:solidFill>
                  <a:srgbClr val="000000"/>
                </a:solidFill>
                <a:latin typeface="Arial"/>
                <a:ea typeface="Arial"/>
                <a:cs typeface="Arial"/>
                <a:sym typeface="Arial"/>
              </a:endParaRPr>
            </a:p>
            <a:p>
              <a:pPr marL="128270" marR="0" lvl="0" indent="-128270" algn="l" rtl="0">
                <a:lnSpc>
                  <a:spcPct val="100000"/>
                </a:lnSpc>
                <a:spcBef>
                  <a:spcPts val="0"/>
                </a:spcBef>
                <a:spcAft>
                  <a:spcPts val="0"/>
                </a:spcAft>
                <a:buClr>
                  <a:schemeClr val="dk1"/>
                </a:buClr>
                <a:buSzPts val="900"/>
                <a:buFont typeface="Arial"/>
                <a:buChar char="•"/>
              </a:pPr>
              <a:r>
                <a:rPr lang="en-US" sz="900" b="1" i="0" u="none" strike="noStrike" cap="none">
                  <a:solidFill>
                    <a:schemeClr val="dk1"/>
                  </a:solidFill>
                  <a:latin typeface="Calibri"/>
                  <a:ea typeface="Calibri"/>
                  <a:cs typeface="Calibri"/>
                  <a:sym typeface="Calibri"/>
                </a:rPr>
                <a:t>Logistics and Supply Chain Management</a:t>
              </a:r>
              <a:endParaRPr sz="1400" b="0" i="0" u="none" strike="noStrike" cap="none">
                <a:solidFill>
                  <a:srgbClr val="000000"/>
                </a:solidFill>
                <a:latin typeface="Arial"/>
                <a:ea typeface="Arial"/>
                <a:cs typeface="Arial"/>
                <a:sym typeface="Arial"/>
              </a:endParaRPr>
            </a:p>
            <a:p>
              <a:pPr marL="128270" marR="0" lvl="0" indent="-128270" algn="l" rtl="0">
                <a:lnSpc>
                  <a:spcPct val="100000"/>
                </a:lnSpc>
                <a:spcBef>
                  <a:spcPts val="0"/>
                </a:spcBef>
                <a:spcAft>
                  <a:spcPts val="0"/>
                </a:spcAft>
                <a:buClr>
                  <a:schemeClr val="dk1"/>
                </a:buClr>
                <a:buSzPts val="900"/>
                <a:buFont typeface="Arial"/>
                <a:buChar char="•"/>
              </a:pPr>
              <a:r>
                <a:rPr lang="en-US" sz="900" b="1" i="0" u="none" strike="noStrike" cap="none">
                  <a:solidFill>
                    <a:schemeClr val="dk1"/>
                  </a:solidFill>
                  <a:latin typeface="Calibri"/>
                  <a:ea typeface="Calibri"/>
                  <a:cs typeface="Calibri"/>
                  <a:sym typeface="Calibri"/>
                </a:rPr>
                <a:t>Advanced optimization approaches in IE and SCM: datamining, AI, fuzzy, blockchain, machine learning.... </a:t>
              </a:r>
              <a:endParaRPr sz="1400" b="0" i="0" u="none" strike="noStrike" cap="none">
                <a:solidFill>
                  <a:srgbClr val="000000"/>
                </a:solidFill>
                <a:latin typeface="Arial"/>
                <a:ea typeface="Arial"/>
                <a:cs typeface="Arial"/>
                <a:sym typeface="Arial"/>
              </a:endParaRPr>
            </a:p>
            <a:p>
              <a:pPr marL="128270" marR="0" lvl="0" indent="-128270" algn="l" rtl="0">
                <a:lnSpc>
                  <a:spcPct val="100000"/>
                </a:lnSpc>
                <a:spcBef>
                  <a:spcPts val="0"/>
                </a:spcBef>
                <a:spcAft>
                  <a:spcPts val="0"/>
                </a:spcAft>
                <a:buClr>
                  <a:schemeClr val="dk1"/>
                </a:buClr>
                <a:buSzPts val="900"/>
                <a:buFont typeface="Arial"/>
                <a:buChar char="•"/>
              </a:pPr>
              <a:r>
                <a:rPr lang="en-US" sz="900" b="1" i="0" u="none" strike="noStrike" cap="none">
                  <a:solidFill>
                    <a:schemeClr val="dk1"/>
                  </a:solidFill>
                  <a:latin typeface="Calibri"/>
                  <a:ea typeface="Calibri"/>
                  <a:cs typeface="Calibri"/>
                  <a:sym typeface="Calibri"/>
                </a:rPr>
                <a:t>Others: Simulation, Lean, Quality Management, Ergonomics, Rapid Prototyping, collaborative manufacturing</a:t>
              </a:r>
              <a:endParaRPr sz="1400" b="0" i="0" u="none" strike="noStrike" cap="none">
                <a:solidFill>
                  <a:srgbClr val="000000"/>
                </a:solidFill>
                <a:latin typeface="Arial"/>
                <a:ea typeface="Arial"/>
                <a:cs typeface="Arial"/>
                <a:sym typeface="Arial"/>
              </a:endParaRPr>
            </a:p>
            <a:p>
              <a:pPr marL="129540" marR="0" lvl="0" indent="-78740" algn="l" rtl="0">
                <a:lnSpc>
                  <a:spcPct val="100000"/>
                </a:lnSpc>
                <a:spcBef>
                  <a:spcPts val="0"/>
                </a:spcBef>
                <a:spcAft>
                  <a:spcPts val="0"/>
                </a:spcAft>
                <a:buClr>
                  <a:schemeClr val="dk1"/>
                </a:buClr>
                <a:buSzPts val="800"/>
                <a:buFont typeface="Arial"/>
                <a:buNone/>
              </a:pPr>
              <a:endParaRPr sz="800" b="1" i="0" u="none" strike="noStrike" cap="none">
                <a:solidFill>
                  <a:schemeClr val="dk1"/>
                </a:solidFill>
                <a:latin typeface="Candara"/>
                <a:ea typeface="Candara"/>
                <a:cs typeface="Candara"/>
                <a:sym typeface="Candara"/>
              </a:endParaRPr>
            </a:p>
          </p:txBody>
        </p:sp>
      </p:grpSp>
      <p:grpSp>
        <p:nvGrpSpPr>
          <p:cNvPr id="343" name="Google Shape;343;p17"/>
          <p:cNvGrpSpPr/>
          <p:nvPr/>
        </p:nvGrpSpPr>
        <p:grpSpPr>
          <a:xfrm>
            <a:off x="7410450" y="1790700"/>
            <a:ext cx="1744663" cy="1900238"/>
            <a:chOff x="5510635" y="1712973"/>
            <a:chExt cx="1743941" cy="1900266"/>
          </a:xfrm>
        </p:grpSpPr>
        <p:sp>
          <p:nvSpPr>
            <p:cNvPr id="344" name="Google Shape;344;p17"/>
            <p:cNvSpPr/>
            <p:nvPr/>
          </p:nvSpPr>
          <p:spPr>
            <a:xfrm>
              <a:off x="5645362" y="1712973"/>
              <a:ext cx="1176299" cy="538969"/>
            </a:xfrm>
            <a:prstGeom prst="rect">
              <a:avLst/>
            </a:prstGeom>
            <a:noFill/>
            <a:ln>
              <a:noFill/>
            </a:ln>
          </p:spPr>
          <p:txBody>
            <a:bodyPr spcFirstLastPara="1" wrap="square" lIns="6650" tIns="6650" rIns="6650" bIns="665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n-US" sz="1200" b="1" i="0" u="none" strike="noStrike" cap="none">
                  <a:solidFill>
                    <a:srgbClr val="023189"/>
                  </a:solidFill>
                  <a:latin typeface="Candara"/>
                  <a:ea typeface="Candara"/>
                  <a:cs typeface="Candara"/>
                  <a:sym typeface="Candara"/>
                </a:rPr>
                <a:t>MATHEMATICS</a:t>
              </a:r>
              <a:endParaRPr sz="1200" b="0" i="0" u="none" strike="noStrike" cap="none">
                <a:solidFill>
                  <a:srgbClr val="023189"/>
                </a:solidFill>
                <a:latin typeface="Calibri"/>
                <a:ea typeface="Calibri"/>
                <a:cs typeface="Calibri"/>
                <a:sym typeface="Calibri"/>
              </a:endParaRPr>
            </a:p>
          </p:txBody>
        </p:sp>
        <p:sp>
          <p:nvSpPr>
            <p:cNvPr id="345" name="Google Shape;345;p17"/>
            <p:cNvSpPr/>
            <p:nvPr/>
          </p:nvSpPr>
          <p:spPr>
            <a:xfrm>
              <a:off x="5510635" y="2274956"/>
              <a:ext cx="1743941" cy="1338283"/>
            </a:xfrm>
            <a:prstGeom prst="rect">
              <a:avLst/>
            </a:prstGeom>
            <a:noFill/>
            <a:ln>
              <a:noFill/>
            </a:ln>
          </p:spPr>
          <p:txBody>
            <a:bodyPr spcFirstLastPara="1" wrap="square" lIns="91425" tIns="45700" rIns="91425" bIns="45700" anchor="t" anchorCtr="0">
              <a:spAutoFit/>
            </a:bodyPr>
            <a:lstStyle/>
            <a:p>
              <a:pPr marL="129540" marR="0" lvl="0" indent="-129540" algn="l" rtl="0">
                <a:lnSpc>
                  <a:spcPct val="100000"/>
                </a:lnSpc>
                <a:spcBef>
                  <a:spcPts val="0"/>
                </a:spcBef>
                <a:spcAft>
                  <a:spcPts val="0"/>
                </a:spcAft>
                <a:buClr>
                  <a:srgbClr val="023189"/>
                </a:buClr>
                <a:buSzPts val="900"/>
                <a:buFont typeface="Arial"/>
                <a:buChar char="•"/>
              </a:pPr>
              <a:r>
                <a:rPr lang="en-US" sz="900" b="1" i="0" u="none" strike="noStrike" cap="none">
                  <a:solidFill>
                    <a:srgbClr val="023189"/>
                  </a:solidFill>
                  <a:latin typeface="Candara"/>
                  <a:ea typeface="Candara"/>
                  <a:cs typeface="Candara"/>
                  <a:sym typeface="Candara"/>
                </a:rPr>
                <a:t>Control theory and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23189"/>
                </a:buClr>
                <a:buSzPts val="900"/>
                <a:buFont typeface="Arial"/>
                <a:buNone/>
              </a:pPr>
              <a:r>
                <a:rPr lang="en-US" sz="900" b="1" i="0" u="none" strike="noStrike" cap="none">
                  <a:solidFill>
                    <a:srgbClr val="023189"/>
                  </a:solidFill>
                  <a:latin typeface="Candara"/>
                  <a:ea typeface="Candara"/>
                  <a:cs typeface="Candara"/>
                  <a:sym typeface="Candara"/>
                </a:rPr>
                <a:t>systems (deterministic and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23189"/>
                </a:buClr>
                <a:buSzPts val="900"/>
                <a:buFont typeface="Arial"/>
                <a:buNone/>
              </a:pPr>
              <a:r>
                <a:rPr lang="en-US" sz="900" b="1" i="0" u="none" strike="noStrike" cap="none">
                  <a:solidFill>
                    <a:srgbClr val="023189"/>
                  </a:solidFill>
                  <a:latin typeface="Candara"/>
                  <a:ea typeface="Candara"/>
                  <a:cs typeface="Candara"/>
                  <a:sym typeface="Candara"/>
                </a:rPr>
                <a:t>stochastic dynamical systems)</a:t>
              </a:r>
              <a:endParaRPr sz="1400" b="0" i="0" u="none" strike="noStrike" cap="none">
                <a:solidFill>
                  <a:srgbClr val="000000"/>
                </a:solidFill>
                <a:latin typeface="Arial"/>
                <a:ea typeface="Arial"/>
                <a:cs typeface="Arial"/>
                <a:sym typeface="Arial"/>
              </a:endParaRPr>
            </a:p>
            <a:p>
              <a:pPr marL="129540" marR="0" lvl="0" indent="-129540" algn="l" rtl="0">
                <a:lnSpc>
                  <a:spcPct val="100000"/>
                </a:lnSpc>
                <a:spcBef>
                  <a:spcPts val="0"/>
                </a:spcBef>
                <a:spcAft>
                  <a:spcPts val="0"/>
                </a:spcAft>
                <a:buClr>
                  <a:srgbClr val="023189"/>
                </a:buClr>
                <a:buSzPts val="900"/>
                <a:buFont typeface="Arial"/>
                <a:buChar char="•"/>
              </a:pPr>
              <a:r>
                <a:rPr lang="en-US" sz="900" b="1" i="0" u="none" strike="noStrike" cap="none">
                  <a:solidFill>
                    <a:srgbClr val="023189"/>
                  </a:solidFill>
                  <a:latin typeface="Candara"/>
                  <a:ea typeface="Candara"/>
                  <a:cs typeface="Candara"/>
                  <a:sym typeface="Candara"/>
                </a:rPr>
                <a:t>Optimization &amp; Stochastic</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23189"/>
                </a:buClr>
                <a:buSzPts val="900"/>
                <a:buFont typeface="Arial"/>
                <a:buNone/>
              </a:pPr>
              <a:r>
                <a:rPr lang="en-US" sz="900" b="1" i="0" u="none" strike="noStrike" cap="none">
                  <a:solidFill>
                    <a:srgbClr val="023189"/>
                  </a:solidFill>
                  <a:latin typeface="Candara"/>
                  <a:ea typeface="Candara"/>
                  <a:cs typeface="Candara"/>
                  <a:sym typeface="Candara"/>
                </a:rPr>
                <a:t>processes</a:t>
              </a:r>
              <a:endParaRPr sz="1400" b="0" i="0" u="none" strike="noStrike" cap="none">
                <a:solidFill>
                  <a:srgbClr val="000000"/>
                </a:solidFill>
                <a:latin typeface="Arial"/>
                <a:ea typeface="Arial"/>
                <a:cs typeface="Arial"/>
                <a:sym typeface="Arial"/>
              </a:endParaRPr>
            </a:p>
            <a:p>
              <a:pPr marL="129540" marR="0" lvl="0" indent="-129540" algn="l" rtl="0">
                <a:lnSpc>
                  <a:spcPct val="100000"/>
                </a:lnSpc>
                <a:spcBef>
                  <a:spcPts val="0"/>
                </a:spcBef>
                <a:spcAft>
                  <a:spcPts val="0"/>
                </a:spcAft>
                <a:buClr>
                  <a:srgbClr val="023189"/>
                </a:buClr>
                <a:buSzPts val="900"/>
                <a:buFont typeface="Arial"/>
                <a:buChar char="•"/>
              </a:pPr>
              <a:r>
                <a:rPr lang="en-US" sz="900" b="1" i="0" u="none" strike="noStrike" cap="none">
                  <a:solidFill>
                    <a:srgbClr val="023189"/>
                  </a:solidFill>
                  <a:latin typeface="Candara"/>
                  <a:ea typeface="Candara"/>
                  <a:cs typeface="Candara"/>
                  <a:sym typeface="Candara"/>
                </a:rPr>
                <a:t>Partial differential equations &amp; numerical analysis</a:t>
              </a:r>
              <a:endParaRPr sz="1400" b="0" i="0" u="none" strike="noStrike" cap="none">
                <a:solidFill>
                  <a:srgbClr val="000000"/>
                </a:solidFill>
                <a:latin typeface="Arial"/>
                <a:ea typeface="Arial"/>
                <a:cs typeface="Arial"/>
                <a:sym typeface="Arial"/>
              </a:endParaRPr>
            </a:p>
            <a:p>
              <a:pPr marL="129540" marR="0" lvl="0" indent="-129540" algn="l" rtl="0">
                <a:lnSpc>
                  <a:spcPct val="100000"/>
                </a:lnSpc>
                <a:spcBef>
                  <a:spcPts val="0"/>
                </a:spcBef>
                <a:spcAft>
                  <a:spcPts val="0"/>
                </a:spcAft>
                <a:buClr>
                  <a:srgbClr val="023189"/>
                </a:buClr>
                <a:buSzPts val="900"/>
                <a:buFont typeface="Arial"/>
                <a:buChar char="•"/>
              </a:pPr>
              <a:r>
                <a:rPr lang="en-US" sz="900" b="1" i="0" u="none" strike="noStrike" cap="none">
                  <a:solidFill>
                    <a:srgbClr val="023189"/>
                  </a:solidFill>
                  <a:latin typeface="Candara"/>
                  <a:ea typeface="Candara"/>
                  <a:cs typeface="Candara"/>
                  <a:sym typeface="Candara"/>
                </a:rPr>
                <a:t>Financial Mathematics</a:t>
              </a:r>
              <a:endParaRPr sz="1400" b="0" i="0" u="none" strike="noStrike" cap="none">
                <a:solidFill>
                  <a:srgbClr val="000000"/>
                </a:solidFill>
                <a:latin typeface="Arial"/>
                <a:ea typeface="Arial"/>
                <a:cs typeface="Arial"/>
                <a:sym typeface="Arial"/>
              </a:endParaRPr>
            </a:p>
            <a:p>
              <a:pPr marL="129540" marR="0" lvl="0" indent="-129540" algn="l" rtl="0">
                <a:lnSpc>
                  <a:spcPct val="100000"/>
                </a:lnSpc>
                <a:spcBef>
                  <a:spcPts val="0"/>
                </a:spcBef>
                <a:spcAft>
                  <a:spcPts val="0"/>
                </a:spcAft>
                <a:buClr>
                  <a:srgbClr val="023189"/>
                </a:buClr>
                <a:buSzPts val="900"/>
                <a:buFont typeface="Arial"/>
                <a:buChar char="•"/>
              </a:pPr>
              <a:r>
                <a:rPr lang="en-US" sz="900" b="1" i="0" u="none" strike="noStrike" cap="none">
                  <a:solidFill>
                    <a:srgbClr val="023189"/>
                  </a:solidFill>
                  <a:latin typeface="Candara"/>
                  <a:ea typeface="Candara"/>
                  <a:cs typeface="Candara"/>
                  <a:sym typeface="Candara"/>
                </a:rPr>
                <a:t>Machine learning</a:t>
              </a:r>
              <a:endParaRPr sz="1400" b="0" i="0" u="none" strike="noStrike" cap="none">
                <a:solidFill>
                  <a:srgbClr val="000000"/>
                </a:solidFill>
                <a:latin typeface="Arial"/>
                <a:ea typeface="Arial"/>
                <a:cs typeface="Arial"/>
                <a:sym typeface="Arial"/>
              </a:endParaRPr>
            </a:p>
          </p:txBody>
        </p:sp>
      </p:grpSp>
      <p:grpSp>
        <p:nvGrpSpPr>
          <p:cNvPr id="346" name="Google Shape;346;p17"/>
          <p:cNvGrpSpPr/>
          <p:nvPr/>
        </p:nvGrpSpPr>
        <p:grpSpPr>
          <a:xfrm>
            <a:off x="2003425" y="4211638"/>
            <a:ext cx="1404938" cy="962025"/>
            <a:chOff x="7357606" y="1677579"/>
            <a:chExt cx="1403865" cy="962828"/>
          </a:xfrm>
        </p:grpSpPr>
        <p:sp>
          <p:nvSpPr>
            <p:cNvPr id="347" name="Google Shape;347;p17"/>
            <p:cNvSpPr/>
            <p:nvPr/>
          </p:nvSpPr>
          <p:spPr>
            <a:xfrm>
              <a:off x="7540332" y="1677579"/>
              <a:ext cx="797501" cy="750442"/>
            </a:xfrm>
            <a:prstGeom prst="rect">
              <a:avLst/>
            </a:prstGeom>
            <a:noFill/>
            <a:ln>
              <a:noFill/>
            </a:ln>
          </p:spPr>
          <p:txBody>
            <a:bodyPr spcFirstLastPara="1" wrap="square" lIns="6650" tIns="6650" rIns="6650" bIns="665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n-US" sz="1200" b="1" i="0" u="none" strike="noStrike" cap="none">
                  <a:solidFill>
                    <a:srgbClr val="023189"/>
                  </a:solidFill>
                  <a:latin typeface="Candara"/>
                  <a:ea typeface="Candara"/>
                  <a:cs typeface="Candara"/>
                  <a:sym typeface="Candara"/>
                </a:rPr>
                <a:t>PHYSICS</a:t>
              </a:r>
              <a:endParaRPr sz="1100" b="1" i="0" u="none" strike="noStrike" cap="none">
                <a:solidFill>
                  <a:srgbClr val="023189"/>
                </a:solidFill>
                <a:latin typeface="Calibri"/>
                <a:ea typeface="Calibri"/>
                <a:cs typeface="Calibri"/>
                <a:sym typeface="Calibri"/>
              </a:endParaRPr>
            </a:p>
          </p:txBody>
        </p:sp>
        <p:sp>
          <p:nvSpPr>
            <p:cNvPr id="348" name="Google Shape;348;p17"/>
            <p:cNvSpPr/>
            <p:nvPr/>
          </p:nvSpPr>
          <p:spPr>
            <a:xfrm>
              <a:off x="7357606" y="2271075"/>
              <a:ext cx="1403865" cy="369332"/>
            </a:xfrm>
            <a:prstGeom prst="rect">
              <a:avLst/>
            </a:prstGeom>
            <a:noFill/>
            <a:ln>
              <a:noFill/>
            </a:ln>
          </p:spPr>
          <p:txBody>
            <a:bodyPr spcFirstLastPara="1" wrap="square" lIns="91425" tIns="45700" rIns="91425" bIns="45700" anchor="t" anchorCtr="0">
              <a:spAutoFit/>
            </a:bodyPr>
            <a:lstStyle/>
            <a:p>
              <a:pPr marL="128588" marR="0" lvl="0" indent="-128588" algn="l" rtl="0">
                <a:lnSpc>
                  <a:spcPct val="100000"/>
                </a:lnSpc>
                <a:spcBef>
                  <a:spcPts val="0"/>
                </a:spcBef>
                <a:spcAft>
                  <a:spcPts val="0"/>
                </a:spcAft>
                <a:buClr>
                  <a:srgbClr val="000000"/>
                </a:buClr>
                <a:buSzPts val="900"/>
                <a:buFont typeface="Arial"/>
                <a:buChar char="•"/>
              </a:pPr>
              <a:r>
                <a:rPr lang="en-US" sz="900" b="1" i="0" u="none" strike="noStrike" cap="none">
                  <a:solidFill>
                    <a:srgbClr val="000000"/>
                  </a:solidFill>
                  <a:latin typeface="Candara"/>
                  <a:ea typeface="Candara"/>
                  <a:cs typeface="Candara"/>
                  <a:sym typeface="Candara"/>
                </a:rPr>
                <a:t>Galactic Astronomy |  * Plasma Physics</a:t>
              </a:r>
              <a:endParaRPr sz="900" b="1" i="0" u="none" strike="noStrike" cap="none">
                <a:solidFill>
                  <a:srgbClr val="000000"/>
                </a:solidFill>
                <a:latin typeface="Candara"/>
                <a:ea typeface="Candara"/>
                <a:cs typeface="Candara"/>
                <a:sym typeface="Candara"/>
              </a:endParaRPr>
            </a:p>
          </p:txBody>
        </p:sp>
      </p:grpSp>
      <p:grpSp>
        <p:nvGrpSpPr>
          <p:cNvPr id="349" name="Google Shape;349;p17"/>
          <p:cNvGrpSpPr/>
          <p:nvPr/>
        </p:nvGrpSpPr>
        <p:grpSpPr>
          <a:xfrm>
            <a:off x="187325" y="4202113"/>
            <a:ext cx="1744663" cy="2214562"/>
            <a:chOff x="187429" y="4429279"/>
            <a:chExt cx="1745280" cy="2214909"/>
          </a:xfrm>
        </p:grpSpPr>
        <p:sp>
          <p:nvSpPr>
            <p:cNvPr id="350" name="Google Shape;350;p17"/>
            <p:cNvSpPr/>
            <p:nvPr/>
          </p:nvSpPr>
          <p:spPr>
            <a:xfrm>
              <a:off x="382540" y="4429279"/>
              <a:ext cx="1061212" cy="634268"/>
            </a:xfrm>
            <a:prstGeom prst="rect">
              <a:avLst/>
            </a:prstGeom>
            <a:noFill/>
            <a:ln>
              <a:noFill/>
            </a:ln>
          </p:spPr>
          <p:txBody>
            <a:bodyPr spcFirstLastPara="1" wrap="square" lIns="6650" tIns="6650" rIns="6650" bIns="6650" anchor="ctr" anchorCtr="0">
              <a:noAutofit/>
            </a:bodyPr>
            <a:lstStyle/>
            <a:p>
              <a:pPr marL="0" marR="0" lvl="0" indent="0" algn="l" rtl="0">
                <a:lnSpc>
                  <a:spcPct val="90000"/>
                </a:lnSpc>
                <a:spcBef>
                  <a:spcPts val="0"/>
                </a:spcBef>
                <a:spcAft>
                  <a:spcPts val="0"/>
                </a:spcAft>
                <a:buClr>
                  <a:srgbClr val="000000"/>
                </a:buClr>
                <a:buSzPts val="1000"/>
                <a:buFont typeface="Arial"/>
                <a:buNone/>
              </a:pPr>
              <a:r>
                <a:rPr lang="en-US" sz="1000" b="1" i="0" u="none" strike="noStrike" cap="none">
                  <a:solidFill>
                    <a:srgbClr val="023189"/>
                  </a:solidFill>
                  <a:latin typeface="Candara"/>
                  <a:ea typeface="Candara"/>
                  <a:cs typeface="Candara"/>
                  <a:sym typeface="Candara"/>
                </a:rPr>
                <a:t>ENVIRONMENTAL ENGINEERING</a:t>
              </a:r>
              <a:endParaRPr sz="1400" b="0" i="0" u="none" strike="noStrike" cap="none">
                <a:solidFill>
                  <a:srgbClr val="000000"/>
                </a:solidFill>
                <a:latin typeface="Arial"/>
                <a:ea typeface="Arial"/>
                <a:cs typeface="Arial"/>
                <a:sym typeface="Arial"/>
              </a:endParaRPr>
            </a:p>
          </p:txBody>
        </p:sp>
        <p:sp>
          <p:nvSpPr>
            <p:cNvPr id="351" name="Google Shape;351;p17"/>
            <p:cNvSpPr/>
            <p:nvPr/>
          </p:nvSpPr>
          <p:spPr>
            <a:xfrm>
              <a:off x="187429" y="5028401"/>
              <a:ext cx="1745280" cy="1615787"/>
            </a:xfrm>
            <a:prstGeom prst="rect">
              <a:avLst/>
            </a:prstGeom>
            <a:noFill/>
            <a:ln>
              <a:noFill/>
            </a:ln>
          </p:spPr>
          <p:txBody>
            <a:bodyPr spcFirstLastPara="1" wrap="square" lIns="91425" tIns="45700" rIns="91425" bIns="45700" anchor="t" anchorCtr="0">
              <a:spAutoFit/>
            </a:bodyPr>
            <a:lstStyle/>
            <a:p>
              <a:pPr marL="128588" marR="0" lvl="0" indent="-128588" algn="l" rtl="0">
                <a:lnSpc>
                  <a:spcPct val="100000"/>
                </a:lnSpc>
                <a:spcBef>
                  <a:spcPts val="0"/>
                </a:spcBef>
                <a:spcAft>
                  <a:spcPts val="0"/>
                </a:spcAft>
                <a:buClr>
                  <a:srgbClr val="000000"/>
                </a:buClr>
                <a:buSzPts val="900"/>
                <a:buFont typeface="Arial"/>
                <a:buChar char="•"/>
              </a:pPr>
              <a:r>
                <a:rPr lang="en-US" sz="900" b="1" i="0" u="none" strike="noStrike" cap="none">
                  <a:solidFill>
                    <a:srgbClr val="000000"/>
                  </a:solidFill>
                  <a:latin typeface="Candara"/>
                  <a:ea typeface="Candara"/>
                  <a:cs typeface="Candara"/>
                  <a:sym typeface="Candara"/>
                </a:rPr>
                <a:t>Environmental chemistry</a:t>
              </a:r>
              <a:endParaRPr sz="1400" b="0" i="0" u="none" strike="noStrike" cap="none">
                <a:solidFill>
                  <a:srgbClr val="000000"/>
                </a:solidFill>
                <a:latin typeface="Arial"/>
                <a:ea typeface="Arial"/>
                <a:cs typeface="Arial"/>
                <a:sym typeface="Arial"/>
              </a:endParaRPr>
            </a:p>
            <a:p>
              <a:pPr marL="128588" marR="0" lvl="0" indent="-128588" algn="l" rtl="0">
                <a:lnSpc>
                  <a:spcPct val="100000"/>
                </a:lnSpc>
                <a:spcBef>
                  <a:spcPts val="0"/>
                </a:spcBef>
                <a:spcAft>
                  <a:spcPts val="0"/>
                </a:spcAft>
                <a:buClr>
                  <a:srgbClr val="000000"/>
                </a:buClr>
                <a:buSzPts val="900"/>
                <a:buFont typeface="Arial"/>
                <a:buChar char="•"/>
              </a:pPr>
              <a:r>
                <a:rPr lang="en-US" sz="900" b="1" i="0" u="none" strike="noStrike" cap="none">
                  <a:solidFill>
                    <a:srgbClr val="000000"/>
                  </a:solidFill>
                  <a:latin typeface="Candara"/>
                  <a:ea typeface="Candara"/>
                  <a:cs typeface="Candara"/>
                  <a:sym typeface="Candara"/>
                </a:rPr>
                <a:t>Air pollution control</a:t>
              </a:r>
              <a:endParaRPr sz="1400" b="0" i="0" u="none" strike="noStrike" cap="none">
                <a:solidFill>
                  <a:srgbClr val="000000"/>
                </a:solidFill>
                <a:latin typeface="Arial"/>
                <a:ea typeface="Arial"/>
                <a:cs typeface="Arial"/>
                <a:sym typeface="Arial"/>
              </a:endParaRPr>
            </a:p>
            <a:p>
              <a:pPr marL="128588" marR="0" lvl="0" indent="-128588" algn="l" rtl="0">
                <a:lnSpc>
                  <a:spcPct val="100000"/>
                </a:lnSpc>
                <a:spcBef>
                  <a:spcPts val="0"/>
                </a:spcBef>
                <a:spcAft>
                  <a:spcPts val="0"/>
                </a:spcAft>
                <a:buClr>
                  <a:srgbClr val="000000"/>
                </a:buClr>
                <a:buSzPts val="900"/>
                <a:buFont typeface="Arial"/>
                <a:buChar char="•"/>
              </a:pPr>
              <a:r>
                <a:rPr lang="en-US" sz="900" b="1" i="0" u="none" strike="noStrike" cap="none">
                  <a:solidFill>
                    <a:srgbClr val="000000"/>
                  </a:solidFill>
                  <a:latin typeface="Candara"/>
                  <a:ea typeface="Candara"/>
                  <a:cs typeface="Candara"/>
                  <a:sym typeface="Candara"/>
                </a:rPr>
                <a:t>Application of materials (ferrate, new adsorbents) for water and wastewater treatment</a:t>
              </a:r>
              <a:endParaRPr sz="1400" b="0" i="0" u="none" strike="noStrike" cap="none">
                <a:solidFill>
                  <a:srgbClr val="000000"/>
                </a:solidFill>
                <a:latin typeface="Arial"/>
                <a:ea typeface="Arial"/>
                <a:cs typeface="Arial"/>
                <a:sym typeface="Arial"/>
              </a:endParaRPr>
            </a:p>
            <a:p>
              <a:pPr marL="128588" marR="0" lvl="0" indent="-128588" algn="l" rtl="0">
                <a:lnSpc>
                  <a:spcPct val="100000"/>
                </a:lnSpc>
                <a:spcBef>
                  <a:spcPts val="0"/>
                </a:spcBef>
                <a:spcAft>
                  <a:spcPts val="0"/>
                </a:spcAft>
                <a:buClr>
                  <a:srgbClr val="000000"/>
                </a:buClr>
                <a:buSzPts val="900"/>
                <a:buFont typeface="Arial"/>
                <a:buChar char="•"/>
              </a:pPr>
              <a:r>
                <a:rPr lang="en-US" sz="900" b="1" i="0" u="none" strike="noStrike" cap="none">
                  <a:solidFill>
                    <a:srgbClr val="000000"/>
                  </a:solidFill>
                  <a:latin typeface="Candara"/>
                  <a:ea typeface="Candara"/>
                  <a:cs typeface="Candara"/>
                  <a:sym typeface="Candara"/>
                </a:rPr>
                <a:t>Advanced oxidation processes for water and wastewater treatment</a:t>
              </a:r>
              <a:endParaRPr sz="1400" b="0" i="0" u="none" strike="noStrike" cap="none">
                <a:solidFill>
                  <a:srgbClr val="000000"/>
                </a:solidFill>
                <a:latin typeface="Arial"/>
                <a:ea typeface="Arial"/>
                <a:cs typeface="Arial"/>
                <a:sym typeface="Arial"/>
              </a:endParaRPr>
            </a:p>
            <a:p>
              <a:pPr marL="128588" marR="0" lvl="0" indent="-128588" algn="l" rtl="0">
                <a:lnSpc>
                  <a:spcPct val="100000"/>
                </a:lnSpc>
                <a:spcBef>
                  <a:spcPts val="0"/>
                </a:spcBef>
                <a:spcAft>
                  <a:spcPts val="0"/>
                </a:spcAft>
                <a:buClr>
                  <a:srgbClr val="000000"/>
                </a:buClr>
                <a:buSzPts val="900"/>
                <a:buFont typeface="Arial"/>
                <a:buChar char="•"/>
              </a:pPr>
              <a:r>
                <a:rPr lang="en-US" sz="900" b="1" i="0" u="none" strike="noStrike" cap="none">
                  <a:solidFill>
                    <a:srgbClr val="000000"/>
                  </a:solidFill>
                  <a:latin typeface="Candara"/>
                  <a:ea typeface="Candara"/>
                  <a:cs typeface="Candara"/>
                  <a:sym typeface="Candara"/>
                </a:rPr>
                <a:t>Greenhouse gas emission investigation</a:t>
              </a:r>
              <a:endParaRPr sz="1400" b="0" i="0" u="none" strike="noStrike" cap="none">
                <a:solidFill>
                  <a:srgbClr val="000000"/>
                </a:solidFill>
                <a:latin typeface="Arial"/>
                <a:ea typeface="Arial"/>
                <a:cs typeface="Arial"/>
                <a:sym typeface="Arial"/>
              </a:endParaRPr>
            </a:p>
          </p:txBody>
        </p:sp>
      </p:grpSp>
      <p:grpSp>
        <p:nvGrpSpPr>
          <p:cNvPr id="352" name="Google Shape;352;p17"/>
          <p:cNvGrpSpPr/>
          <p:nvPr/>
        </p:nvGrpSpPr>
        <p:grpSpPr>
          <a:xfrm>
            <a:off x="3600450" y="4221163"/>
            <a:ext cx="1571625" cy="1222375"/>
            <a:chOff x="1932709" y="4468255"/>
            <a:chExt cx="1572119" cy="1222050"/>
          </a:xfrm>
        </p:grpSpPr>
        <p:sp>
          <p:nvSpPr>
            <p:cNvPr id="353" name="Google Shape;353;p17"/>
            <p:cNvSpPr/>
            <p:nvPr/>
          </p:nvSpPr>
          <p:spPr>
            <a:xfrm>
              <a:off x="2124857" y="4468255"/>
              <a:ext cx="870223" cy="598328"/>
            </a:xfrm>
            <a:prstGeom prst="rect">
              <a:avLst/>
            </a:prstGeom>
            <a:noFill/>
            <a:ln>
              <a:noFill/>
            </a:ln>
          </p:spPr>
          <p:txBody>
            <a:bodyPr spcFirstLastPara="1" wrap="square" lIns="6650" tIns="6650" rIns="6650" bIns="6650" anchor="ctr" anchorCtr="0">
              <a:noAutofit/>
            </a:bodyPr>
            <a:lstStyle/>
            <a:p>
              <a:pPr marL="0" marR="0" lvl="0" indent="0" algn="l" rtl="0">
                <a:lnSpc>
                  <a:spcPct val="90000"/>
                </a:lnSpc>
                <a:spcBef>
                  <a:spcPts val="0"/>
                </a:spcBef>
                <a:spcAft>
                  <a:spcPts val="0"/>
                </a:spcAft>
                <a:buClr>
                  <a:srgbClr val="000000"/>
                </a:buClr>
                <a:buSzPts val="975"/>
                <a:buFont typeface="Arial"/>
                <a:buNone/>
              </a:pPr>
              <a:r>
                <a:rPr lang="en-US" sz="975" b="1" i="0" u="none" strike="noStrike" cap="none">
                  <a:solidFill>
                    <a:srgbClr val="023189"/>
                  </a:solidFill>
                  <a:latin typeface="Candara"/>
                  <a:ea typeface="Candara"/>
                  <a:cs typeface="Candara"/>
                  <a:sym typeface="Candara"/>
                </a:rPr>
                <a:t>CIVIL ENGINEERING</a:t>
              </a:r>
              <a:endParaRPr sz="975" b="0" i="0" u="none" strike="noStrike" cap="none">
                <a:solidFill>
                  <a:srgbClr val="023189"/>
                </a:solidFill>
                <a:latin typeface="Calibri"/>
                <a:ea typeface="Calibri"/>
                <a:cs typeface="Calibri"/>
                <a:sym typeface="Calibri"/>
              </a:endParaRPr>
            </a:p>
          </p:txBody>
        </p:sp>
        <p:sp>
          <p:nvSpPr>
            <p:cNvPr id="354" name="Google Shape;354;p17"/>
            <p:cNvSpPr/>
            <p:nvPr/>
          </p:nvSpPr>
          <p:spPr>
            <a:xfrm>
              <a:off x="1932709" y="5043974"/>
              <a:ext cx="1572119" cy="646331"/>
            </a:xfrm>
            <a:prstGeom prst="rect">
              <a:avLst/>
            </a:prstGeom>
            <a:noFill/>
            <a:ln>
              <a:noFill/>
            </a:ln>
          </p:spPr>
          <p:txBody>
            <a:bodyPr spcFirstLastPara="1" wrap="square" lIns="91425" tIns="45700" rIns="91425" bIns="45700" anchor="t" anchorCtr="0">
              <a:spAutoFit/>
            </a:bodyPr>
            <a:lstStyle/>
            <a:p>
              <a:pPr marL="128588" marR="0" lvl="0" indent="-128588" algn="l" rtl="0">
                <a:lnSpc>
                  <a:spcPct val="100000"/>
                </a:lnSpc>
                <a:spcBef>
                  <a:spcPts val="0"/>
                </a:spcBef>
                <a:spcAft>
                  <a:spcPts val="0"/>
                </a:spcAft>
                <a:buClr>
                  <a:srgbClr val="023189"/>
                </a:buClr>
                <a:buSzPts val="900"/>
                <a:buFont typeface="Arial"/>
                <a:buChar char="•"/>
              </a:pPr>
              <a:r>
                <a:rPr lang="en-US" sz="900" b="1" i="0" u="none" strike="noStrike" cap="none">
                  <a:solidFill>
                    <a:srgbClr val="023189"/>
                  </a:solidFill>
                  <a:latin typeface="Candara"/>
                  <a:ea typeface="Candara"/>
                  <a:cs typeface="Candara"/>
                  <a:sym typeface="Candara"/>
                </a:rPr>
                <a:t>Equipment using for low &amp; high buildings</a:t>
              </a:r>
              <a:endParaRPr sz="1400" b="0" i="0" u="none" strike="noStrike" cap="none">
                <a:solidFill>
                  <a:srgbClr val="000000"/>
                </a:solidFill>
                <a:latin typeface="Arial"/>
                <a:ea typeface="Arial"/>
                <a:cs typeface="Arial"/>
                <a:sym typeface="Arial"/>
              </a:endParaRPr>
            </a:p>
            <a:p>
              <a:pPr marL="128588" marR="0" lvl="0" indent="-128588" algn="l" rtl="0">
                <a:lnSpc>
                  <a:spcPct val="100000"/>
                </a:lnSpc>
                <a:spcBef>
                  <a:spcPts val="0"/>
                </a:spcBef>
                <a:spcAft>
                  <a:spcPts val="0"/>
                </a:spcAft>
                <a:buClr>
                  <a:srgbClr val="023189"/>
                </a:buClr>
                <a:buSzPts val="900"/>
                <a:buFont typeface="Arial"/>
                <a:buChar char="•"/>
              </a:pPr>
              <a:r>
                <a:rPr lang="en-US" sz="900" b="1" i="0" u="none" strike="noStrike" cap="none">
                  <a:solidFill>
                    <a:srgbClr val="023189"/>
                  </a:solidFill>
                  <a:latin typeface="Candara"/>
                  <a:ea typeface="Candara"/>
                  <a:cs typeface="Candara"/>
                  <a:sym typeface="Candara"/>
                </a:rPr>
                <a:t>Advanced computing for projects designing</a:t>
              </a:r>
              <a:endParaRPr sz="1400" b="0" i="0" u="none" strike="noStrike" cap="none">
                <a:solidFill>
                  <a:srgbClr val="000000"/>
                </a:solidFill>
                <a:latin typeface="Arial"/>
                <a:ea typeface="Arial"/>
                <a:cs typeface="Arial"/>
                <a:sym typeface="Arial"/>
              </a:endParaRPr>
            </a:p>
          </p:txBody>
        </p:sp>
      </p:grpSp>
      <p:grpSp>
        <p:nvGrpSpPr>
          <p:cNvPr id="355" name="Google Shape;355;p17"/>
          <p:cNvGrpSpPr/>
          <p:nvPr/>
        </p:nvGrpSpPr>
        <p:grpSpPr>
          <a:xfrm>
            <a:off x="5467350" y="4192588"/>
            <a:ext cx="1879600" cy="2089150"/>
            <a:chOff x="3631655" y="4404695"/>
            <a:chExt cx="1880689" cy="2089414"/>
          </a:xfrm>
        </p:grpSpPr>
        <p:sp>
          <p:nvSpPr>
            <p:cNvPr id="356" name="Google Shape;356;p17"/>
            <p:cNvSpPr/>
            <p:nvPr/>
          </p:nvSpPr>
          <p:spPr>
            <a:xfrm>
              <a:off x="3703134" y="4404695"/>
              <a:ext cx="845039" cy="684298"/>
            </a:xfrm>
            <a:prstGeom prst="rect">
              <a:avLst/>
            </a:prstGeom>
            <a:noFill/>
            <a:ln>
              <a:noFill/>
            </a:ln>
          </p:spPr>
          <p:txBody>
            <a:bodyPr spcFirstLastPara="1" wrap="square" lIns="6650" tIns="6650" rIns="6650" bIns="6650" anchor="ctr" anchorCtr="0">
              <a:noAutofit/>
            </a:bodyPr>
            <a:lstStyle/>
            <a:p>
              <a:pPr marL="0" marR="0" lvl="0" indent="0" algn="l" rtl="0">
                <a:lnSpc>
                  <a:spcPct val="90000"/>
                </a:lnSpc>
                <a:spcBef>
                  <a:spcPts val="0"/>
                </a:spcBef>
                <a:spcAft>
                  <a:spcPts val="0"/>
                </a:spcAft>
                <a:buClr>
                  <a:srgbClr val="000000"/>
                </a:buClr>
                <a:buSzPts val="975"/>
                <a:buFont typeface="Arial"/>
                <a:buNone/>
              </a:pPr>
              <a:r>
                <a:rPr lang="en-US" sz="975" b="1" i="0" u="none" strike="noStrike" cap="none">
                  <a:solidFill>
                    <a:srgbClr val="023189"/>
                  </a:solidFill>
                  <a:latin typeface="Candara"/>
                  <a:ea typeface="Candara"/>
                  <a:cs typeface="Candara"/>
                  <a:sym typeface="Candara"/>
                </a:rPr>
                <a:t>ELECTRICAL ENGINEERING</a:t>
              </a:r>
              <a:endParaRPr sz="975" b="0" i="0" u="none" strike="noStrike" cap="none">
                <a:solidFill>
                  <a:srgbClr val="023189"/>
                </a:solidFill>
                <a:latin typeface="Calibri"/>
                <a:ea typeface="Calibri"/>
                <a:cs typeface="Calibri"/>
                <a:sym typeface="Calibri"/>
              </a:endParaRPr>
            </a:p>
          </p:txBody>
        </p:sp>
        <p:sp>
          <p:nvSpPr>
            <p:cNvPr id="357" name="Google Shape;357;p17"/>
            <p:cNvSpPr/>
            <p:nvPr/>
          </p:nvSpPr>
          <p:spPr>
            <a:xfrm>
              <a:off x="3631655" y="5014372"/>
              <a:ext cx="1880689" cy="1479737"/>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050"/>
                <a:buFont typeface="Arial"/>
                <a:buNone/>
              </a:pPr>
              <a:r>
                <a:rPr lang="en-US" sz="1050" b="0" i="0" u="none" strike="noStrike" cap="none">
                  <a:solidFill>
                    <a:srgbClr val="222222"/>
                  </a:solidFill>
                  <a:latin typeface="Arial"/>
                  <a:ea typeface="Arial"/>
                  <a:cs typeface="Arial"/>
                  <a:sym typeface="Arial"/>
                </a:rPr>
                <a:t>- </a:t>
              </a:r>
              <a:r>
                <a:rPr lang="en-US" sz="900" b="1" i="0" u="none" strike="noStrike" cap="none">
                  <a:solidFill>
                    <a:schemeClr val="dk1"/>
                  </a:solidFill>
                  <a:latin typeface="Candara"/>
                  <a:ea typeface="Candara"/>
                  <a:cs typeface="Candara"/>
                  <a:sym typeface="Candara"/>
                </a:rPr>
                <a:t>Antennas and RF circuit design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chemeClr val="dk1"/>
                  </a:solidFill>
                  <a:latin typeface="Candara"/>
                  <a:ea typeface="Candara"/>
                  <a:cs typeface="Candara"/>
                  <a:sym typeface="Candara"/>
                </a:rPr>
                <a:t>- Communications in next generation networks (5G/6G)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chemeClr val="dk1"/>
                  </a:solidFill>
                  <a:latin typeface="Candara"/>
                  <a:ea typeface="Candara"/>
                  <a:cs typeface="Candara"/>
                  <a:sym typeface="Candara"/>
                </a:rPr>
                <a:t>- Machine learning and Artificial Intelligence for life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chemeClr val="dk1"/>
                  </a:solidFill>
                  <a:latin typeface="Candara"/>
                  <a:ea typeface="Candara"/>
                  <a:cs typeface="Candara"/>
                  <a:sym typeface="Candara"/>
                </a:rPr>
                <a:t>- IoT and applications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chemeClr val="dk1"/>
                  </a:solidFill>
                  <a:latin typeface="Candara"/>
                  <a:ea typeface="Candara"/>
                  <a:cs typeface="Candara"/>
                  <a:sym typeface="Candara"/>
                </a:rPr>
                <a:t>- Nonlinear System Control &amp; Observation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chemeClr val="dk1"/>
                  </a:solidFill>
                  <a:latin typeface="Candara"/>
                  <a:ea typeface="Candara"/>
                  <a:cs typeface="Candara"/>
                  <a:sym typeface="Candara"/>
                </a:rPr>
                <a:t>- Application of Control in Power Electronics and Renewable Energy </a:t>
              </a:r>
              <a:endParaRPr sz="1400" b="0" i="0" u="none" strike="noStrike" cap="none">
                <a:solidFill>
                  <a:srgbClr val="000000"/>
                </a:solidFill>
                <a:latin typeface="Arial"/>
                <a:ea typeface="Arial"/>
                <a:cs typeface="Arial"/>
                <a:sym typeface="Arial"/>
              </a:endParaRPr>
            </a:p>
          </p:txBody>
        </p:sp>
      </p:grpSp>
      <p:grpSp>
        <p:nvGrpSpPr>
          <p:cNvPr id="358" name="Google Shape;358;p17"/>
          <p:cNvGrpSpPr/>
          <p:nvPr/>
        </p:nvGrpSpPr>
        <p:grpSpPr>
          <a:xfrm>
            <a:off x="5462588" y="1749425"/>
            <a:ext cx="1973262" cy="1784350"/>
            <a:chOff x="5643593" y="4433941"/>
            <a:chExt cx="1973515" cy="1784628"/>
          </a:xfrm>
        </p:grpSpPr>
        <p:sp>
          <p:nvSpPr>
            <p:cNvPr id="359" name="Google Shape;359;p17"/>
            <p:cNvSpPr/>
            <p:nvPr/>
          </p:nvSpPr>
          <p:spPr>
            <a:xfrm>
              <a:off x="5784898" y="4433941"/>
              <a:ext cx="1262225" cy="479500"/>
            </a:xfrm>
            <a:prstGeom prst="rect">
              <a:avLst/>
            </a:prstGeom>
            <a:noFill/>
            <a:ln>
              <a:noFill/>
            </a:ln>
          </p:spPr>
          <p:txBody>
            <a:bodyPr spcFirstLastPara="1" wrap="square" lIns="6650" tIns="6650" rIns="6650" bIns="6650" anchor="ctr" anchorCtr="0">
              <a:noAutofit/>
            </a:bodyPr>
            <a:lstStyle/>
            <a:p>
              <a:pPr marL="0" marR="0" lvl="0" indent="0" algn="l" rtl="0">
                <a:lnSpc>
                  <a:spcPct val="90000"/>
                </a:lnSpc>
                <a:spcBef>
                  <a:spcPts val="0"/>
                </a:spcBef>
                <a:spcAft>
                  <a:spcPts val="0"/>
                </a:spcAft>
                <a:buClr>
                  <a:srgbClr val="000000"/>
                </a:buClr>
                <a:buSzPts val="1050"/>
                <a:buFont typeface="Arial"/>
                <a:buNone/>
              </a:pPr>
              <a:r>
                <a:rPr lang="en-US" sz="1050" b="1" i="0" u="none" strike="noStrike" cap="none">
                  <a:solidFill>
                    <a:srgbClr val="023189"/>
                  </a:solidFill>
                  <a:latin typeface="Candara"/>
                  <a:ea typeface="Candara"/>
                  <a:cs typeface="Candara"/>
                  <a:sym typeface="Candara"/>
                </a:rPr>
                <a:t>COMPUTER SCIENCE &amp; ENGINEERING </a:t>
              </a:r>
              <a:endParaRPr sz="1050" b="1" i="0" u="none" strike="noStrike" cap="none">
                <a:solidFill>
                  <a:srgbClr val="023189"/>
                </a:solidFill>
                <a:latin typeface="Calibri"/>
                <a:ea typeface="Calibri"/>
                <a:cs typeface="Calibri"/>
                <a:sym typeface="Calibri"/>
              </a:endParaRPr>
            </a:p>
          </p:txBody>
        </p:sp>
        <p:sp>
          <p:nvSpPr>
            <p:cNvPr id="360" name="Google Shape;360;p17"/>
            <p:cNvSpPr/>
            <p:nvPr/>
          </p:nvSpPr>
          <p:spPr>
            <a:xfrm>
              <a:off x="5643593" y="5043636"/>
              <a:ext cx="1973515" cy="1174933"/>
            </a:xfrm>
            <a:prstGeom prst="rect">
              <a:avLst/>
            </a:prstGeom>
            <a:noFill/>
            <a:ln>
              <a:noFill/>
            </a:ln>
          </p:spPr>
          <p:txBody>
            <a:bodyPr spcFirstLastPara="1" wrap="square" lIns="0" tIns="0" rIns="0" bIns="0" anchor="ctr" anchorCtr="0">
              <a:noAutofit/>
            </a:bodyPr>
            <a:lstStyle/>
            <a:p>
              <a:pPr marL="128270" marR="0" lvl="0" indent="-128270" algn="l" rtl="0">
                <a:lnSpc>
                  <a:spcPct val="100000"/>
                </a:lnSpc>
                <a:spcBef>
                  <a:spcPts val="0"/>
                </a:spcBef>
                <a:spcAft>
                  <a:spcPts val="0"/>
                </a:spcAft>
                <a:buClr>
                  <a:srgbClr val="023189"/>
                </a:buClr>
                <a:buSzPts val="900"/>
                <a:buFont typeface="Noto Sans Symbols"/>
                <a:buChar char="▪"/>
              </a:pPr>
              <a:r>
                <a:rPr lang="en-US" sz="900" b="1" i="0" u="none" strike="noStrike" cap="none">
                  <a:solidFill>
                    <a:srgbClr val="023189"/>
                  </a:solidFill>
                  <a:latin typeface="Calibri"/>
                  <a:ea typeface="Calibri"/>
                  <a:cs typeface="Calibri"/>
                  <a:sym typeface="Calibri"/>
                </a:rPr>
                <a:t>Network Management, Distributed System </a:t>
              </a:r>
              <a:endParaRPr sz="1400" b="0" i="0" u="none" strike="noStrike" cap="none">
                <a:solidFill>
                  <a:srgbClr val="000000"/>
                </a:solidFill>
                <a:latin typeface="Arial"/>
                <a:ea typeface="Arial"/>
                <a:cs typeface="Arial"/>
                <a:sym typeface="Arial"/>
              </a:endParaRPr>
            </a:p>
            <a:p>
              <a:pPr marL="128270" marR="0" lvl="0" indent="-128270" algn="l" rtl="0">
                <a:lnSpc>
                  <a:spcPct val="100000"/>
                </a:lnSpc>
                <a:spcBef>
                  <a:spcPts val="0"/>
                </a:spcBef>
                <a:spcAft>
                  <a:spcPts val="0"/>
                </a:spcAft>
                <a:buClr>
                  <a:srgbClr val="023189"/>
                </a:buClr>
                <a:buSzPts val="900"/>
                <a:buFont typeface="Noto Sans Symbols"/>
                <a:buChar char="▪"/>
              </a:pPr>
              <a:r>
                <a:rPr lang="en-US" sz="900" b="1" i="0" u="none" strike="noStrike" cap="none">
                  <a:solidFill>
                    <a:srgbClr val="023189"/>
                  </a:solidFill>
                  <a:latin typeface="Calibri"/>
                  <a:ea typeface="Calibri"/>
                  <a:cs typeface="Calibri"/>
                  <a:sym typeface="Calibri"/>
                </a:rPr>
                <a:t>Network and System Security</a:t>
              </a:r>
              <a:endParaRPr sz="1400" b="0" i="0" u="none" strike="noStrike" cap="none">
                <a:solidFill>
                  <a:srgbClr val="000000"/>
                </a:solidFill>
                <a:latin typeface="Arial"/>
                <a:ea typeface="Arial"/>
                <a:cs typeface="Arial"/>
                <a:sym typeface="Arial"/>
              </a:endParaRPr>
            </a:p>
            <a:p>
              <a:pPr marL="128270" marR="0" lvl="0" indent="-128270" algn="l" rtl="0">
                <a:lnSpc>
                  <a:spcPct val="100000"/>
                </a:lnSpc>
                <a:spcBef>
                  <a:spcPts val="0"/>
                </a:spcBef>
                <a:spcAft>
                  <a:spcPts val="0"/>
                </a:spcAft>
                <a:buClr>
                  <a:srgbClr val="023189"/>
                </a:buClr>
                <a:buSzPts val="900"/>
                <a:buFont typeface="Noto Sans Symbols"/>
                <a:buChar char="▪"/>
              </a:pPr>
              <a:r>
                <a:rPr lang="en-US" sz="900" b="1" i="0" u="none" strike="noStrike" cap="none">
                  <a:solidFill>
                    <a:srgbClr val="023189"/>
                  </a:solidFill>
                  <a:latin typeface="Calibri"/>
                  <a:ea typeface="Calibri"/>
                  <a:cs typeface="Calibri"/>
                  <a:sym typeface="Calibri"/>
                </a:rPr>
                <a:t>Computer Vision, Image Processing</a:t>
              </a:r>
              <a:endParaRPr sz="1400" b="0" i="0" u="none" strike="noStrike" cap="none">
                <a:solidFill>
                  <a:srgbClr val="000000"/>
                </a:solidFill>
                <a:latin typeface="Arial"/>
                <a:ea typeface="Arial"/>
                <a:cs typeface="Arial"/>
                <a:sym typeface="Arial"/>
              </a:endParaRPr>
            </a:p>
            <a:p>
              <a:pPr marL="128270" marR="0" lvl="0" indent="-128270" algn="l" rtl="0">
                <a:lnSpc>
                  <a:spcPct val="100000"/>
                </a:lnSpc>
                <a:spcBef>
                  <a:spcPts val="0"/>
                </a:spcBef>
                <a:spcAft>
                  <a:spcPts val="0"/>
                </a:spcAft>
                <a:buClr>
                  <a:srgbClr val="023189"/>
                </a:buClr>
                <a:buSzPts val="900"/>
                <a:buFont typeface="Noto Sans Symbols"/>
                <a:buChar char="▪"/>
              </a:pPr>
              <a:r>
                <a:rPr lang="en-US" sz="900" b="1" i="0" u="none" strike="noStrike" cap="none">
                  <a:solidFill>
                    <a:srgbClr val="023189"/>
                  </a:solidFill>
                  <a:latin typeface="Calibri"/>
                  <a:ea typeface="Calibri"/>
                  <a:cs typeface="Calibri"/>
                  <a:sym typeface="Calibri"/>
                </a:rPr>
                <a:t>Data Mining, Business Intelligence </a:t>
              </a:r>
              <a:endParaRPr sz="1400" b="0" i="0" u="none" strike="noStrike" cap="none">
                <a:solidFill>
                  <a:srgbClr val="000000"/>
                </a:solidFill>
                <a:latin typeface="Arial"/>
                <a:ea typeface="Arial"/>
                <a:cs typeface="Arial"/>
                <a:sym typeface="Arial"/>
              </a:endParaRPr>
            </a:p>
            <a:p>
              <a:pPr marL="128270" marR="0" lvl="0" indent="-128270" algn="l" rtl="0">
                <a:lnSpc>
                  <a:spcPct val="100000"/>
                </a:lnSpc>
                <a:spcBef>
                  <a:spcPts val="0"/>
                </a:spcBef>
                <a:spcAft>
                  <a:spcPts val="0"/>
                </a:spcAft>
                <a:buClr>
                  <a:srgbClr val="023189"/>
                </a:buClr>
                <a:buSzPts val="900"/>
                <a:buFont typeface="Noto Sans Symbols"/>
                <a:buChar char="▪"/>
              </a:pPr>
              <a:r>
                <a:rPr lang="en-US" sz="900" b="1" i="0" u="none" strike="noStrike" cap="none">
                  <a:solidFill>
                    <a:srgbClr val="023189"/>
                  </a:solidFill>
                  <a:latin typeface="Calibri"/>
                  <a:ea typeface="Calibri"/>
                  <a:cs typeface="Calibri"/>
                  <a:sym typeface="Calibri"/>
                </a:rPr>
                <a:t>Semantic Web, Ontology, Web Mining</a:t>
              </a:r>
              <a:endParaRPr sz="1400" b="0" i="0" u="none" strike="noStrike" cap="none">
                <a:solidFill>
                  <a:srgbClr val="000000"/>
                </a:solidFill>
                <a:latin typeface="Arial"/>
                <a:ea typeface="Arial"/>
                <a:cs typeface="Arial"/>
                <a:sym typeface="Arial"/>
              </a:endParaRPr>
            </a:p>
            <a:p>
              <a:pPr marL="128270" marR="0" lvl="0" indent="-128270" algn="l" rtl="0">
                <a:lnSpc>
                  <a:spcPct val="100000"/>
                </a:lnSpc>
                <a:spcBef>
                  <a:spcPts val="0"/>
                </a:spcBef>
                <a:spcAft>
                  <a:spcPts val="0"/>
                </a:spcAft>
                <a:buClr>
                  <a:srgbClr val="023189"/>
                </a:buClr>
                <a:buSzPts val="900"/>
                <a:buFont typeface="Noto Sans Symbols"/>
                <a:buChar char="▪"/>
              </a:pPr>
              <a:r>
                <a:rPr lang="en-US" sz="900" b="1" i="0" u="none" strike="noStrike" cap="none">
                  <a:solidFill>
                    <a:srgbClr val="023189"/>
                  </a:solidFill>
                  <a:latin typeface="Calibri"/>
                  <a:ea typeface="Calibri"/>
                  <a:cs typeface="Calibri"/>
                  <a:sym typeface="Calibri"/>
                </a:rPr>
                <a:t>Internet of Things, Mobile Computing</a:t>
              </a:r>
              <a:endParaRPr sz="1400" b="0" i="0" u="none" strike="noStrike" cap="none">
                <a:solidFill>
                  <a:srgbClr val="000000"/>
                </a:solidFill>
                <a:latin typeface="Arial"/>
                <a:ea typeface="Arial"/>
                <a:cs typeface="Arial"/>
                <a:sym typeface="Arial"/>
              </a:endParaRPr>
            </a:p>
            <a:p>
              <a:pPr marL="128270" marR="0" lvl="0" indent="-128270" algn="l" rtl="0">
                <a:lnSpc>
                  <a:spcPct val="100000"/>
                </a:lnSpc>
                <a:spcBef>
                  <a:spcPts val="0"/>
                </a:spcBef>
                <a:spcAft>
                  <a:spcPts val="0"/>
                </a:spcAft>
                <a:buClr>
                  <a:srgbClr val="023189"/>
                </a:buClr>
                <a:buSzPts val="900"/>
                <a:buFont typeface="Noto Sans Symbols"/>
                <a:buChar char="▪"/>
              </a:pPr>
              <a:r>
                <a:rPr lang="en-US" sz="900" b="1" i="0" u="none" strike="noStrike" cap="none">
                  <a:solidFill>
                    <a:srgbClr val="023189"/>
                  </a:solidFill>
                  <a:latin typeface="Calibri"/>
                  <a:ea typeface="Calibri"/>
                  <a:cs typeface="Calibri"/>
                  <a:sym typeface="Calibri"/>
                </a:rPr>
                <a:t>Software Engineering</a:t>
              </a:r>
              <a:endParaRPr sz="750" b="1" i="0" u="none" strike="noStrike" cap="none">
                <a:solidFill>
                  <a:srgbClr val="023189"/>
                </a:solidFill>
                <a:latin typeface="Candara"/>
                <a:ea typeface="Candara"/>
                <a:cs typeface="Candara"/>
                <a:sym typeface="Candara"/>
              </a:endParaRPr>
            </a:p>
          </p:txBody>
        </p:sp>
      </p:grpSp>
      <p:grpSp>
        <p:nvGrpSpPr>
          <p:cNvPr id="361" name="Google Shape;361;p17"/>
          <p:cNvGrpSpPr/>
          <p:nvPr/>
        </p:nvGrpSpPr>
        <p:grpSpPr>
          <a:xfrm>
            <a:off x="7502525" y="4267200"/>
            <a:ext cx="1454150" cy="1497013"/>
            <a:chOff x="7541206" y="4391051"/>
            <a:chExt cx="1453380" cy="1497582"/>
          </a:xfrm>
        </p:grpSpPr>
        <p:sp>
          <p:nvSpPr>
            <p:cNvPr id="362" name="Google Shape;362;p17"/>
            <p:cNvSpPr/>
            <p:nvPr/>
          </p:nvSpPr>
          <p:spPr>
            <a:xfrm>
              <a:off x="7590721" y="4391051"/>
              <a:ext cx="1403865" cy="640202"/>
            </a:xfrm>
            <a:prstGeom prst="rect">
              <a:avLst/>
            </a:prstGeom>
            <a:noFill/>
            <a:ln>
              <a:noFill/>
            </a:ln>
          </p:spPr>
          <p:txBody>
            <a:bodyPr spcFirstLastPara="1" wrap="square" lIns="6650" tIns="6650" rIns="6650" bIns="6650" anchor="ctr" anchorCtr="0">
              <a:noAutofit/>
            </a:bodyPr>
            <a:lstStyle/>
            <a:p>
              <a:pPr marL="0" marR="0" lvl="0" indent="0" algn="l" rtl="0">
                <a:lnSpc>
                  <a:spcPct val="90000"/>
                </a:lnSpc>
                <a:spcBef>
                  <a:spcPts val="0"/>
                </a:spcBef>
                <a:spcAft>
                  <a:spcPts val="0"/>
                </a:spcAft>
                <a:buClr>
                  <a:srgbClr val="000000"/>
                </a:buClr>
                <a:buSzPts val="1100"/>
                <a:buFont typeface="Arial"/>
                <a:buNone/>
              </a:pPr>
              <a:r>
                <a:rPr lang="en-US" sz="1100" b="1" i="0" u="none" strike="noStrike" cap="none">
                  <a:solidFill>
                    <a:srgbClr val="023189"/>
                  </a:solidFill>
                  <a:latin typeface="Calibri"/>
                  <a:ea typeface="Calibri"/>
                  <a:cs typeface="Calibri"/>
                  <a:sym typeface="Calibri"/>
                </a:rPr>
                <a:t>BIO-TECHNOLOGY</a:t>
              </a:r>
              <a:r>
                <a:rPr lang="en-US" sz="1100" b="1" i="0" u="none" strike="noStrike" cap="none">
                  <a:solidFill>
                    <a:srgbClr val="FFFF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363" name="Google Shape;363;p17"/>
            <p:cNvSpPr/>
            <p:nvPr/>
          </p:nvSpPr>
          <p:spPr>
            <a:xfrm>
              <a:off x="7541206" y="4845645"/>
              <a:ext cx="1453380" cy="1042988"/>
            </a:xfrm>
            <a:prstGeom prst="rect">
              <a:avLst/>
            </a:prstGeom>
            <a:noFill/>
            <a:ln>
              <a:noFill/>
            </a:ln>
          </p:spPr>
          <p:txBody>
            <a:bodyPr spcFirstLastPara="1" wrap="square" lIns="0" tIns="0" rIns="0" bIns="0" anchor="ctr" anchorCtr="0">
              <a:noAutofit/>
            </a:bodyPr>
            <a:lstStyle/>
            <a:p>
              <a:pPr marL="85725" marR="0" lvl="1" indent="-85725" algn="l" rtl="0">
                <a:lnSpc>
                  <a:spcPct val="90000"/>
                </a:lnSpc>
                <a:spcBef>
                  <a:spcPts val="0"/>
                </a:spcBef>
                <a:spcAft>
                  <a:spcPts val="0"/>
                </a:spcAft>
                <a:buClr>
                  <a:srgbClr val="000000"/>
                </a:buClr>
                <a:buSzPts val="900"/>
                <a:buFont typeface="Candara"/>
                <a:buChar char="•"/>
              </a:pPr>
              <a:r>
                <a:rPr lang="en-US" sz="900" b="1" i="0" u="none" strike="noStrike" cap="none">
                  <a:solidFill>
                    <a:srgbClr val="000000"/>
                  </a:solidFill>
                  <a:latin typeface="Candara"/>
                  <a:ea typeface="Candara"/>
                  <a:cs typeface="Candara"/>
                  <a:sym typeface="Candara"/>
                </a:rPr>
                <a:t>Biotechnology</a:t>
              </a:r>
              <a:endParaRPr sz="1400" b="0" i="0" u="none" strike="noStrike" cap="none">
                <a:solidFill>
                  <a:srgbClr val="000000"/>
                </a:solidFill>
                <a:latin typeface="Arial"/>
                <a:ea typeface="Arial"/>
                <a:cs typeface="Arial"/>
                <a:sym typeface="Arial"/>
              </a:endParaRPr>
            </a:p>
            <a:p>
              <a:pPr marL="85725" marR="0" lvl="1" indent="-85725" algn="l" rtl="0">
                <a:lnSpc>
                  <a:spcPct val="90000"/>
                </a:lnSpc>
                <a:spcBef>
                  <a:spcPts val="138"/>
                </a:spcBef>
                <a:spcAft>
                  <a:spcPts val="0"/>
                </a:spcAft>
                <a:buClr>
                  <a:srgbClr val="000000"/>
                </a:buClr>
                <a:buSzPts val="900"/>
                <a:buFont typeface="Candara"/>
                <a:buChar char="•"/>
              </a:pPr>
              <a:r>
                <a:rPr lang="en-US" sz="900" b="1" i="0" u="none" strike="noStrike" cap="none">
                  <a:solidFill>
                    <a:srgbClr val="000000"/>
                  </a:solidFill>
                  <a:latin typeface="Candara"/>
                  <a:ea typeface="Candara"/>
                  <a:cs typeface="Candara"/>
                  <a:sym typeface="Candara"/>
                </a:rPr>
                <a:t>Food technology</a:t>
              </a:r>
              <a:endParaRPr sz="1400" b="0" i="0" u="none" strike="noStrike" cap="none">
                <a:solidFill>
                  <a:srgbClr val="000000"/>
                </a:solidFill>
                <a:latin typeface="Arial"/>
                <a:ea typeface="Arial"/>
                <a:cs typeface="Arial"/>
                <a:sym typeface="Arial"/>
              </a:endParaRPr>
            </a:p>
            <a:p>
              <a:pPr marL="85725" marR="0" lvl="1" indent="-85725" algn="l" rtl="0">
                <a:lnSpc>
                  <a:spcPct val="90000"/>
                </a:lnSpc>
                <a:spcBef>
                  <a:spcPts val="138"/>
                </a:spcBef>
                <a:spcAft>
                  <a:spcPts val="0"/>
                </a:spcAft>
                <a:buClr>
                  <a:srgbClr val="000000"/>
                </a:buClr>
                <a:buSzPts val="900"/>
                <a:buFont typeface="Candara"/>
                <a:buChar char="•"/>
              </a:pPr>
              <a:r>
                <a:rPr lang="en-US" sz="900" b="1" i="0" u="none" strike="noStrike" cap="none">
                  <a:solidFill>
                    <a:srgbClr val="000000"/>
                  </a:solidFill>
                  <a:latin typeface="Candara"/>
                  <a:ea typeface="Candara"/>
                  <a:cs typeface="Candara"/>
                  <a:sym typeface="Candara"/>
                </a:rPr>
                <a:t>Aquatic Resource Management</a:t>
              </a:r>
              <a:endParaRPr sz="1400" b="0" i="0" u="none" strike="noStrike" cap="none">
                <a:solidFill>
                  <a:srgbClr val="000000"/>
                </a:solidFill>
                <a:latin typeface="Arial"/>
                <a:ea typeface="Arial"/>
                <a:cs typeface="Arial"/>
                <a:sym typeface="Arial"/>
              </a:endParaRPr>
            </a:p>
            <a:p>
              <a:pPr marL="85725" marR="0" lvl="1" indent="-85725" algn="l" rtl="0">
                <a:lnSpc>
                  <a:spcPct val="90000"/>
                </a:lnSpc>
                <a:spcBef>
                  <a:spcPts val="138"/>
                </a:spcBef>
                <a:spcAft>
                  <a:spcPts val="0"/>
                </a:spcAft>
                <a:buClr>
                  <a:srgbClr val="000000"/>
                </a:buClr>
                <a:buSzPts val="900"/>
                <a:buFont typeface="Candara"/>
                <a:buChar char="•"/>
              </a:pPr>
              <a:r>
                <a:rPr lang="en-US" sz="900" b="1" i="0" u="none" strike="noStrike" cap="none">
                  <a:solidFill>
                    <a:srgbClr val="000000"/>
                  </a:solidFill>
                  <a:latin typeface="Candara"/>
                  <a:ea typeface="Candara"/>
                  <a:cs typeface="Candara"/>
                  <a:sym typeface="Candara"/>
                </a:rPr>
                <a:t>Biochemistry &amp; medicinal chemistry</a:t>
              </a:r>
              <a:endParaRPr sz="1400" b="0" i="0" u="none" strike="noStrike" cap="none">
                <a:solidFill>
                  <a:srgbClr val="000000"/>
                </a:solidFill>
                <a:latin typeface="Arial"/>
                <a:ea typeface="Arial"/>
                <a:cs typeface="Arial"/>
                <a:sym typeface="Arial"/>
              </a:endParaRPr>
            </a:p>
          </p:txBody>
        </p:sp>
      </p:grpSp>
      <p:sp>
        <p:nvSpPr>
          <p:cNvPr id="364" name="Google Shape;364;p17"/>
          <p:cNvSpPr/>
          <p:nvPr/>
        </p:nvSpPr>
        <p:spPr>
          <a:xfrm>
            <a:off x="0" y="2147888"/>
            <a:ext cx="9144000" cy="539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65" name="Google Shape;365;p17"/>
          <p:cNvSpPr/>
          <p:nvPr/>
        </p:nvSpPr>
        <p:spPr>
          <a:xfrm>
            <a:off x="-3175" y="4702175"/>
            <a:ext cx="9144000" cy="539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66" name="Google Shape;366;p17"/>
          <p:cNvSpPr/>
          <p:nvPr/>
        </p:nvSpPr>
        <p:spPr>
          <a:xfrm>
            <a:off x="0" y="4292600"/>
            <a:ext cx="9144000" cy="3016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67" name="Google Shape;367;p17"/>
          <p:cNvSpPr/>
          <p:nvPr/>
        </p:nvSpPr>
        <p:spPr>
          <a:xfrm>
            <a:off x="-11113" y="1716088"/>
            <a:ext cx="9144001" cy="30162"/>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68" name="Google Shape;368;p17"/>
          <p:cNvSpPr/>
          <p:nvPr/>
        </p:nvSpPr>
        <p:spPr>
          <a:xfrm>
            <a:off x="11113" y="6411913"/>
            <a:ext cx="9144000" cy="30162"/>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graphicFrame>
        <p:nvGraphicFramePr>
          <p:cNvPr id="392" name="Google Shape;392;p19"/>
          <p:cNvGraphicFramePr/>
          <p:nvPr/>
        </p:nvGraphicFramePr>
        <p:xfrm>
          <a:off x="645540" y="1415034"/>
          <a:ext cx="7812659" cy="2550160"/>
        </p:xfrm>
        <a:graphic>
          <a:graphicData uri="http://schemas.openxmlformats.org/drawingml/2006/chart">
            <c:chart xmlns:c="http://schemas.openxmlformats.org/drawingml/2006/chart" xmlns:r="http://schemas.openxmlformats.org/officeDocument/2006/relationships" r:id="rId3"/>
          </a:graphicData>
        </a:graphic>
      </p:graphicFrame>
      <p:sp>
        <p:nvSpPr>
          <p:cNvPr id="393" name="Google Shape;393;p19"/>
          <p:cNvSpPr txBox="1"/>
          <p:nvPr/>
        </p:nvSpPr>
        <p:spPr>
          <a:xfrm>
            <a:off x="1637919" y="911924"/>
            <a:ext cx="5886450" cy="47796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23189"/>
              </a:buClr>
              <a:buSzPts val="2700"/>
              <a:buFont typeface="Calibri"/>
              <a:buNone/>
            </a:pPr>
            <a:r>
              <a:rPr lang="en-US" sz="2700" b="1" i="0" u="none" strike="noStrike" cap="none">
                <a:solidFill>
                  <a:srgbClr val="023189"/>
                </a:solidFill>
                <a:latin typeface="Calibri"/>
                <a:ea typeface="Calibri"/>
                <a:cs typeface="Calibri"/>
                <a:sym typeface="Calibri"/>
              </a:rPr>
              <a:t>INTERNATIONAL PUBLICATIONS</a:t>
            </a:r>
            <a:endParaRPr sz="1400" b="0" i="0" u="none" strike="noStrike" cap="none">
              <a:solidFill>
                <a:srgbClr val="000000"/>
              </a:solidFill>
              <a:latin typeface="Arial"/>
              <a:ea typeface="Arial"/>
              <a:cs typeface="Arial"/>
              <a:sym typeface="Arial"/>
            </a:endParaRPr>
          </a:p>
        </p:txBody>
      </p:sp>
      <p:graphicFrame>
        <p:nvGraphicFramePr>
          <p:cNvPr id="394" name="Google Shape;394;p19"/>
          <p:cNvGraphicFramePr/>
          <p:nvPr/>
        </p:nvGraphicFramePr>
        <p:xfrm>
          <a:off x="623888" y="4110576"/>
          <a:ext cx="7830775" cy="2160680"/>
        </p:xfrm>
        <a:graphic>
          <a:graphicData uri="http://schemas.openxmlformats.org/drawingml/2006/table">
            <a:tbl>
              <a:tblPr firstRow="1" bandRow="1">
                <a:noFill/>
                <a:tableStyleId>{A2B75487-6AA2-475A-9FBD-CAA3ABF57864}</a:tableStyleId>
              </a:tblPr>
              <a:tblGrid>
                <a:gridCol w="2757825">
                  <a:extLst>
                    <a:ext uri="{9D8B030D-6E8A-4147-A177-3AD203B41FA5}">
                      <a16:colId xmlns:a16="http://schemas.microsoft.com/office/drawing/2014/main" val="20000"/>
                    </a:ext>
                  </a:extLst>
                </a:gridCol>
                <a:gridCol w="450175">
                  <a:extLst>
                    <a:ext uri="{9D8B030D-6E8A-4147-A177-3AD203B41FA5}">
                      <a16:colId xmlns:a16="http://schemas.microsoft.com/office/drawing/2014/main" val="20001"/>
                    </a:ext>
                  </a:extLst>
                </a:gridCol>
                <a:gridCol w="464225">
                  <a:extLst>
                    <a:ext uri="{9D8B030D-6E8A-4147-A177-3AD203B41FA5}">
                      <a16:colId xmlns:a16="http://schemas.microsoft.com/office/drawing/2014/main" val="20002"/>
                    </a:ext>
                  </a:extLst>
                </a:gridCol>
                <a:gridCol w="450175">
                  <a:extLst>
                    <a:ext uri="{9D8B030D-6E8A-4147-A177-3AD203B41FA5}">
                      <a16:colId xmlns:a16="http://schemas.microsoft.com/office/drawing/2014/main" val="20003"/>
                    </a:ext>
                  </a:extLst>
                </a:gridCol>
                <a:gridCol w="464225">
                  <a:extLst>
                    <a:ext uri="{9D8B030D-6E8A-4147-A177-3AD203B41FA5}">
                      <a16:colId xmlns:a16="http://schemas.microsoft.com/office/drawing/2014/main" val="20004"/>
                    </a:ext>
                  </a:extLst>
                </a:gridCol>
                <a:gridCol w="464225">
                  <a:extLst>
                    <a:ext uri="{9D8B030D-6E8A-4147-A177-3AD203B41FA5}">
                      <a16:colId xmlns:a16="http://schemas.microsoft.com/office/drawing/2014/main" val="20005"/>
                    </a:ext>
                  </a:extLst>
                </a:gridCol>
                <a:gridCol w="464225">
                  <a:extLst>
                    <a:ext uri="{9D8B030D-6E8A-4147-A177-3AD203B41FA5}">
                      <a16:colId xmlns:a16="http://schemas.microsoft.com/office/drawing/2014/main" val="20006"/>
                    </a:ext>
                  </a:extLst>
                </a:gridCol>
                <a:gridCol w="436100">
                  <a:extLst>
                    <a:ext uri="{9D8B030D-6E8A-4147-A177-3AD203B41FA5}">
                      <a16:colId xmlns:a16="http://schemas.microsoft.com/office/drawing/2014/main" val="20007"/>
                    </a:ext>
                  </a:extLst>
                </a:gridCol>
                <a:gridCol w="669775">
                  <a:extLst>
                    <a:ext uri="{9D8B030D-6E8A-4147-A177-3AD203B41FA5}">
                      <a16:colId xmlns:a16="http://schemas.microsoft.com/office/drawing/2014/main" val="20008"/>
                    </a:ext>
                  </a:extLst>
                </a:gridCol>
                <a:gridCol w="618975">
                  <a:extLst>
                    <a:ext uri="{9D8B030D-6E8A-4147-A177-3AD203B41FA5}">
                      <a16:colId xmlns:a16="http://schemas.microsoft.com/office/drawing/2014/main" val="20009"/>
                    </a:ext>
                  </a:extLst>
                </a:gridCol>
                <a:gridCol w="590850">
                  <a:extLst>
                    <a:ext uri="{9D8B030D-6E8A-4147-A177-3AD203B41FA5}">
                      <a16:colId xmlns:a16="http://schemas.microsoft.com/office/drawing/2014/main" val="20010"/>
                    </a:ext>
                  </a:extLst>
                </a:gridCol>
              </a:tblGrid>
              <a:tr h="569850">
                <a:tc>
                  <a:txBody>
                    <a:bodyPr/>
                    <a:lstStyle/>
                    <a:p>
                      <a:pPr marL="0" marR="0" lvl="0" indent="0" algn="ctr" rtl="0">
                        <a:lnSpc>
                          <a:spcPct val="100000"/>
                        </a:lnSpc>
                        <a:spcBef>
                          <a:spcPts val="0"/>
                        </a:spcBef>
                        <a:spcAft>
                          <a:spcPts val="0"/>
                        </a:spcAft>
                        <a:buClr>
                          <a:srgbClr val="000000"/>
                        </a:buClr>
                        <a:buSzPts val="1000"/>
                        <a:buFont typeface="Arial"/>
                        <a:buNone/>
                      </a:pPr>
                      <a:endParaRPr sz="10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2013-2014</a:t>
                      </a:r>
                      <a:endParaRPr sz="14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2014-2015</a:t>
                      </a:r>
                      <a:endParaRPr sz="14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2015-2016</a:t>
                      </a:r>
                      <a:endParaRPr sz="14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2016-2017</a:t>
                      </a:r>
                      <a:endParaRPr sz="14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2017-2018</a:t>
                      </a:r>
                      <a:endParaRPr sz="14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2018-2019</a:t>
                      </a:r>
                      <a:endParaRPr sz="14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2019-2020</a:t>
                      </a:r>
                      <a:endParaRPr sz="11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2020</a:t>
                      </a:r>
                      <a:endParaRPr sz="1400" u="none" strike="noStrike" cap="none"/>
                    </a:p>
                    <a:p>
                      <a:pPr marL="0" marR="0" lvl="0" indent="0" algn="ctr" rtl="0">
                        <a:lnSpc>
                          <a:spcPct val="100000"/>
                        </a:lnSpc>
                        <a:spcBef>
                          <a:spcPts val="0"/>
                        </a:spcBef>
                        <a:spcAft>
                          <a:spcPts val="0"/>
                        </a:spcAft>
                        <a:buClr>
                          <a:srgbClr val="000000"/>
                        </a:buClr>
                        <a:buSzPts val="1100"/>
                        <a:buFont typeface="Arial"/>
                        <a:buNone/>
                      </a:pPr>
                      <a:r>
                        <a:rPr lang="en-US" sz="1100" u="none" strike="noStrike" cap="none"/>
                        <a:t>-</a:t>
                      </a:r>
                      <a:br>
                        <a:rPr lang="en-US" sz="1100" u="none" strike="noStrike" cap="none"/>
                      </a:br>
                      <a:r>
                        <a:rPr lang="en-US" sz="1100" u="none" strike="noStrike" cap="none"/>
                        <a:t>2021</a:t>
                      </a:r>
                      <a:endParaRPr sz="11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2021</a:t>
                      </a:r>
                      <a:endParaRPr sz="1400" u="none" strike="noStrike" cap="none"/>
                    </a:p>
                    <a:p>
                      <a:pPr marL="0" marR="0" lvl="0" indent="0" algn="ctr" rtl="0">
                        <a:lnSpc>
                          <a:spcPct val="100000"/>
                        </a:lnSpc>
                        <a:spcBef>
                          <a:spcPts val="0"/>
                        </a:spcBef>
                        <a:spcAft>
                          <a:spcPts val="0"/>
                        </a:spcAft>
                        <a:buClr>
                          <a:srgbClr val="000000"/>
                        </a:buClr>
                        <a:buSzPts val="1100"/>
                        <a:buFont typeface="Arial"/>
                        <a:buNone/>
                      </a:pPr>
                      <a:r>
                        <a:rPr lang="en-US" sz="1100" u="none" strike="noStrike" cap="none"/>
                        <a:t>-</a:t>
                      </a:r>
                      <a:endParaRPr sz="1400" u="none" strike="noStrike" cap="none"/>
                    </a:p>
                    <a:p>
                      <a:pPr marL="0" marR="0" lvl="0" indent="0" algn="ctr" rtl="0">
                        <a:lnSpc>
                          <a:spcPct val="100000"/>
                        </a:lnSpc>
                        <a:spcBef>
                          <a:spcPts val="0"/>
                        </a:spcBef>
                        <a:spcAft>
                          <a:spcPts val="0"/>
                        </a:spcAft>
                        <a:buClr>
                          <a:srgbClr val="000000"/>
                        </a:buClr>
                        <a:buSzPts val="1100"/>
                        <a:buFont typeface="Arial"/>
                        <a:buNone/>
                      </a:pPr>
                      <a:r>
                        <a:rPr lang="en-US" sz="1100" u="none" strike="noStrike" cap="none"/>
                        <a:t>2022</a:t>
                      </a:r>
                      <a:endParaRPr sz="11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2022</a:t>
                      </a:r>
                      <a:endParaRPr sz="1400" u="none" strike="noStrike" cap="none"/>
                    </a:p>
                    <a:p>
                      <a:pPr marL="0" marR="0" lvl="0" indent="0" algn="ctr" rtl="0">
                        <a:lnSpc>
                          <a:spcPct val="100000"/>
                        </a:lnSpc>
                        <a:spcBef>
                          <a:spcPts val="0"/>
                        </a:spcBef>
                        <a:spcAft>
                          <a:spcPts val="0"/>
                        </a:spcAft>
                        <a:buClr>
                          <a:srgbClr val="000000"/>
                        </a:buClr>
                        <a:buSzPts val="1100"/>
                        <a:buFont typeface="Arial"/>
                        <a:buNone/>
                      </a:pPr>
                      <a:r>
                        <a:rPr lang="en-US" sz="1100" u="none" strike="noStrike" cap="none"/>
                        <a:t>-</a:t>
                      </a:r>
                      <a:endParaRPr sz="1400" u="none" strike="noStrike" cap="none"/>
                    </a:p>
                    <a:p>
                      <a:pPr marL="0" marR="0" lvl="0" indent="0" algn="ctr" rtl="0">
                        <a:lnSpc>
                          <a:spcPct val="100000"/>
                        </a:lnSpc>
                        <a:spcBef>
                          <a:spcPts val="0"/>
                        </a:spcBef>
                        <a:spcAft>
                          <a:spcPts val="0"/>
                        </a:spcAft>
                        <a:buClr>
                          <a:srgbClr val="000000"/>
                        </a:buClr>
                        <a:buSzPts val="1100"/>
                        <a:buFont typeface="Arial"/>
                        <a:buNone/>
                      </a:pPr>
                      <a:r>
                        <a:rPr lang="en-US" sz="1100" u="none" strike="noStrike" cap="none"/>
                        <a:t>2023</a:t>
                      </a:r>
                      <a:endParaRPr sz="1100" u="none" strike="noStrike" cap="none"/>
                    </a:p>
                  </a:txBody>
                  <a:tcPr marL="68575" marR="68575" marT="34275" marB="34275"/>
                </a:tc>
                <a:extLst>
                  <a:ext uri="{0D108BD9-81ED-4DB2-BD59-A6C34878D82A}">
                    <a16:rowId xmlns:a16="http://schemas.microsoft.com/office/drawing/2014/main" val="10000"/>
                  </a:ext>
                </a:extLst>
              </a:tr>
              <a:tr h="55620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t>International journal articles /Ph.D. holder</a:t>
                      </a:r>
                      <a:endParaRPr sz="16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t>1.5</a:t>
                      </a:r>
                      <a:endParaRPr sz="14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t>1.4</a:t>
                      </a:r>
                      <a:endParaRPr sz="14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t>1.4</a:t>
                      </a:r>
                      <a:endParaRPr sz="14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t>1.5</a:t>
                      </a:r>
                      <a:endParaRPr sz="14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t>1.2</a:t>
                      </a:r>
                      <a:endParaRPr sz="14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t>1.6</a:t>
                      </a:r>
                      <a:endParaRPr sz="14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t>1.8</a:t>
                      </a:r>
                      <a:endParaRPr sz="16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t>2.0</a:t>
                      </a:r>
                      <a:endParaRPr sz="16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t>1.67</a:t>
                      </a:r>
                      <a:endParaRPr sz="16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t>1.88</a:t>
                      </a:r>
                      <a:endParaRPr sz="1600" u="none" strike="noStrike" cap="none"/>
                    </a:p>
                  </a:txBody>
                  <a:tcPr marL="68575" marR="68575" marT="34275" marB="34275"/>
                </a:tc>
                <a:extLst>
                  <a:ext uri="{0D108BD9-81ED-4DB2-BD59-A6C34878D82A}">
                    <a16:rowId xmlns:a16="http://schemas.microsoft.com/office/drawing/2014/main" val="10001"/>
                  </a:ext>
                </a:extLst>
              </a:tr>
              <a:tr h="556200">
                <a:tc>
                  <a:txBody>
                    <a:bodyPr/>
                    <a:lstStyle/>
                    <a:p>
                      <a:pPr marL="0" marR="0" lvl="0" indent="0" algn="l" rtl="0">
                        <a:lnSpc>
                          <a:spcPct val="100000"/>
                        </a:lnSpc>
                        <a:spcBef>
                          <a:spcPts val="0"/>
                        </a:spcBef>
                        <a:spcAft>
                          <a:spcPts val="0"/>
                        </a:spcAft>
                        <a:buClr>
                          <a:schemeClr val="dk1"/>
                        </a:buClr>
                        <a:buSzPts val="1600"/>
                        <a:buFont typeface="Calibri"/>
                        <a:buNone/>
                      </a:pPr>
                      <a:r>
                        <a:rPr lang="en-US" sz="1600" u="none" strike="noStrike" cap="none"/>
                        <a:t>ISI and Scopus journal articles /Ph.D. holder</a:t>
                      </a:r>
                      <a:endParaRPr sz="16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t>1.0</a:t>
                      </a:r>
                      <a:endParaRPr sz="14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t>0.8</a:t>
                      </a:r>
                      <a:endParaRPr sz="14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t>0.7</a:t>
                      </a:r>
                      <a:endParaRPr sz="14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t>0.9</a:t>
                      </a:r>
                      <a:endParaRPr sz="14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t>0.7</a:t>
                      </a:r>
                      <a:endParaRPr sz="14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t>1.1</a:t>
                      </a:r>
                      <a:endParaRPr sz="14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t>1.4</a:t>
                      </a:r>
                      <a:endParaRPr sz="16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t>1.7</a:t>
                      </a:r>
                      <a:endParaRPr sz="16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t>1.38</a:t>
                      </a:r>
                      <a:endParaRPr sz="16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t>1.58</a:t>
                      </a:r>
                      <a:endParaRPr sz="1600" u="none" strike="noStrike" cap="none"/>
                    </a:p>
                  </a:txBody>
                  <a:tcPr marL="68575" marR="68575" marT="34275" marB="34275"/>
                </a:tc>
                <a:extLst>
                  <a:ext uri="{0D108BD9-81ED-4DB2-BD59-A6C34878D82A}">
                    <a16:rowId xmlns:a16="http://schemas.microsoft.com/office/drawing/2014/main" val="10002"/>
                  </a:ext>
                </a:extLst>
              </a:tr>
              <a:tr h="47675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t>Scientific papers/lecturer</a:t>
                      </a:r>
                      <a:endParaRPr sz="16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t>2.2</a:t>
                      </a:r>
                      <a:endParaRPr sz="14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t>2.7</a:t>
                      </a:r>
                      <a:endParaRPr sz="14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t>2.4</a:t>
                      </a:r>
                      <a:endParaRPr sz="14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t>2.0</a:t>
                      </a:r>
                      <a:endParaRPr sz="14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t>2.0</a:t>
                      </a:r>
                      <a:endParaRPr sz="14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t>2.4</a:t>
                      </a:r>
                      <a:endParaRPr sz="14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t>2.0</a:t>
                      </a:r>
                      <a:endParaRPr sz="16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t>2.1</a:t>
                      </a:r>
                      <a:endParaRPr sz="16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t>2.11</a:t>
                      </a:r>
                      <a:endParaRPr sz="1600" u="none" strike="noStrike" cap="none"/>
                    </a:p>
                  </a:txBody>
                  <a:tcPr marL="68575" marR="68575" marT="34275" marB="3427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t>2.38</a:t>
                      </a:r>
                      <a:endParaRPr sz="1600" u="none" strike="noStrike" cap="none"/>
                    </a:p>
                  </a:txBody>
                  <a:tcPr marL="68575" marR="68575" marT="34275" marB="34275"/>
                </a:tc>
                <a:extLst>
                  <a:ext uri="{0D108BD9-81ED-4DB2-BD59-A6C34878D82A}">
                    <a16:rowId xmlns:a16="http://schemas.microsoft.com/office/drawing/2014/main" val="10003"/>
                  </a:ext>
                </a:extLst>
              </a:tr>
            </a:tbl>
          </a:graphicData>
        </a:graphic>
      </p:graphicFrame>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98">
          <a:extLst>
            <a:ext uri="{FF2B5EF4-FFF2-40B4-BE49-F238E27FC236}">
              <a16:creationId xmlns:a16="http://schemas.microsoft.com/office/drawing/2014/main" id="{04DF35FD-5FD0-2C1E-E064-AEEBF266D60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67140D2-DDA1-F894-8A82-A7644C79ADB6}"/>
              </a:ext>
            </a:extLst>
          </p:cNvPr>
          <p:cNvPicPr>
            <a:picLocks noChangeAspect="1"/>
          </p:cNvPicPr>
          <p:nvPr/>
        </p:nvPicPr>
        <p:blipFill>
          <a:blip r:embed="rId3"/>
          <a:stretch>
            <a:fillRect/>
          </a:stretch>
        </p:blipFill>
        <p:spPr>
          <a:xfrm>
            <a:off x="1699917" y="1087647"/>
            <a:ext cx="6030539" cy="694261"/>
          </a:xfrm>
          <a:prstGeom prst="rect">
            <a:avLst/>
          </a:prstGeom>
        </p:spPr>
      </p:pic>
      <p:pic>
        <p:nvPicPr>
          <p:cNvPr id="5" name="Picture 4">
            <a:extLst>
              <a:ext uri="{FF2B5EF4-FFF2-40B4-BE49-F238E27FC236}">
                <a16:creationId xmlns:a16="http://schemas.microsoft.com/office/drawing/2014/main" id="{9FA0E0C8-0917-1025-DE20-63965DD44316}"/>
              </a:ext>
            </a:extLst>
          </p:cNvPr>
          <p:cNvPicPr>
            <a:picLocks noChangeAspect="1"/>
          </p:cNvPicPr>
          <p:nvPr/>
        </p:nvPicPr>
        <p:blipFill>
          <a:blip r:embed="rId4"/>
          <a:stretch>
            <a:fillRect/>
          </a:stretch>
        </p:blipFill>
        <p:spPr>
          <a:xfrm>
            <a:off x="1265743" y="1537654"/>
            <a:ext cx="6612513" cy="4968654"/>
          </a:xfrm>
          <a:prstGeom prst="rect">
            <a:avLst/>
          </a:prstGeom>
        </p:spPr>
      </p:pic>
    </p:spTree>
    <p:extLst>
      <p:ext uri="{BB962C8B-B14F-4D97-AF65-F5344CB8AC3E}">
        <p14:creationId xmlns:p14="http://schemas.microsoft.com/office/powerpoint/2010/main" val="4073552615"/>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52"/>
          <p:cNvSpPr txBox="1">
            <a:spLocks noGrp="1"/>
          </p:cNvSpPr>
          <p:nvPr>
            <p:ph type="title"/>
          </p:nvPr>
        </p:nvSpPr>
        <p:spPr>
          <a:xfrm>
            <a:off x="194226" y="937602"/>
            <a:ext cx="7886700" cy="561976"/>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SzPts val="6000"/>
              <a:buNone/>
            </a:pPr>
            <a:r>
              <a:rPr lang="en-US" sz="3000" b="1">
                <a:solidFill>
                  <a:srgbClr val="1E4E79"/>
                </a:solidFill>
                <a:latin typeface="Candara"/>
                <a:ea typeface="Candara"/>
                <a:cs typeface="Candara"/>
                <a:sym typeface="Candara"/>
              </a:rPr>
              <a:t>INTERNATIONAL CONFERENCES/SEMINARS</a:t>
            </a:r>
            <a:endParaRPr/>
          </a:p>
        </p:txBody>
      </p:sp>
      <p:sp>
        <p:nvSpPr>
          <p:cNvPr id="405" name="Google Shape;405;p52"/>
          <p:cNvSpPr txBox="1">
            <a:spLocks noGrp="1"/>
          </p:cNvSpPr>
          <p:nvPr>
            <p:ph type="body" idx="1"/>
          </p:nvPr>
        </p:nvSpPr>
        <p:spPr>
          <a:xfrm>
            <a:off x="293814" y="1421160"/>
            <a:ext cx="7886700" cy="1500187"/>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Clr>
                <a:schemeClr val="dk1"/>
              </a:buClr>
              <a:buSzPts val="2400"/>
              <a:buNone/>
            </a:pPr>
            <a:r>
              <a:rPr lang="en-US" sz="2000">
                <a:solidFill>
                  <a:srgbClr val="2F5496"/>
                </a:solidFill>
                <a:latin typeface="Candara"/>
                <a:ea typeface="Candara"/>
                <a:cs typeface="Candara"/>
                <a:sym typeface="Candara"/>
              </a:rPr>
              <a:t>Since 2011 to now:</a:t>
            </a:r>
            <a:endParaRPr/>
          </a:p>
          <a:p>
            <a:pPr marL="571500" lvl="0" indent="-342900" algn="l" rtl="0">
              <a:lnSpc>
                <a:spcPct val="90000"/>
              </a:lnSpc>
              <a:spcBef>
                <a:spcPts val="1000"/>
              </a:spcBef>
              <a:spcAft>
                <a:spcPts val="0"/>
              </a:spcAft>
              <a:buSzPts val="2400"/>
              <a:buFont typeface="Arial"/>
              <a:buChar char="•"/>
            </a:pPr>
            <a:r>
              <a:rPr lang="en-US" sz="2000">
                <a:solidFill>
                  <a:srgbClr val="2F5496"/>
                </a:solidFill>
                <a:latin typeface="Candara"/>
                <a:ea typeface="Candara"/>
                <a:cs typeface="Candara"/>
                <a:sym typeface="Candara"/>
              </a:rPr>
              <a:t>No. of International Conferences/ Seminars: </a:t>
            </a:r>
            <a:r>
              <a:rPr lang="en-US" sz="2000" b="1">
                <a:solidFill>
                  <a:srgbClr val="2F5496"/>
                </a:solidFill>
                <a:latin typeface="Candara"/>
                <a:ea typeface="Candara"/>
                <a:cs typeface="Candara"/>
                <a:sym typeface="Candara"/>
              </a:rPr>
              <a:t>169</a:t>
            </a:r>
            <a:endParaRPr/>
          </a:p>
          <a:p>
            <a:pPr marL="571500" lvl="0" indent="-342900" algn="l" rtl="0">
              <a:lnSpc>
                <a:spcPct val="90000"/>
              </a:lnSpc>
              <a:spcBef>
                <a:spcPts val="1000"/>
              </a:spcBef>
              <a:spcAft>
                <a:spcPts val="0"/>
              </a:spcAft>
              <a:buSzPts val="2400"/>
              <a:buFont typeface="Arial"/>
              <a:buChar char="•"/>
            </a:pPr>
            <a:r>
              <a:rPr lang="en-US" sz="2000">
                <a:solidFill>
                  <a:srgbClr val="2F5496"/>
                </a:solidFill>
                <a:latin typeface="Candara"/>
                <a:ea typeface="Candara"/>
                <a:cs typeface="Candara"/>
                <a:sym typeface="Candara"/>
              </a:rPr>
              <a:t>No. of participants: </a:t>
            </a:r>
            <a:r>
              <a:rPr lang="en-US" sz="2000" b="1">
                <a:solidFill>
                  <a:srgbClr val="2F5496"/>
                </a:solidFill>
                <a:latin typeface="Candara"/>
                <a:ea typeface="Candara"/>
                <a:cs typeface="Candara"/>
                <a:sym typeface="Candara"/>
              </a:rPr>
              <a:t>12,555</a:t>
            </a:r>
            <a:endParaRPr sz="2000" b="1">
              <a:solidFill>
                <a:srgbClr val="2F5496"/>
              </a:solidFill>
              <a:latin typeface="Candara"/>
              <a:ea typeface="Candara"/>
              <a:cs typeface="Candara"/>
              <a:sym typeface="Candara"/>
            </a:endParaRPr>
          </a:p>
          <a:p>
            <a:pPr marL="571500" lvl="0" indent="-190500" algn="l" rtl="0">
              <a:lnSpc>
                <a:spcPct val="90000"/>
              </a:lnSpc>
              <a:spcBef>
                <a:spcPts val="1000"/>
              </a:spcBef>
              <a:spcAft>
                <a:spcPts val="0"/>
              </a:spcAft>
              <a:buSzPts val="2400"/>
              <a:buFont typeface="Arial"/>
              <a:buNone/>
            </a:pPr>
            <a:endParaRPr>
              <a:solidFill>
                <a:srgbClr val="2F5496"/>
              </a:solidFill>
              <a:latin typeface="Candara"/>
              <a:ea typeface="Candara"/>
              <a:cs typeface="Candara"/>
              <a:sym typeface="Candara"/>
            </a:endParaRPr>
          </a:p>
        </p:txBody>
      </p:sp>
      <p:sp>
        <p:nvSpPr>
          <p:cNvPr id="406" name="Google Shape;406;p52"/>
          <p:cNvSpPr txBox="1"/>
          <p:nvPr/>
        </p:nvSpPr>
        <p:spPr>
          <a:xfrm>
            <a:off x="393402" y="2788384"/>
            <a:ext cx="7886700" cy="561976"/>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6000"/>
              <a:buFont typeface="Calibri"/>
              <a:buNone/>
            </a:pPr>
            <a:r>
              <a:rPr lang="en-US" sz="3000" b="1" i="0" u="none" strike="noStrike" cap="none">
                <a:solidFill>
                  <a:srgbClr val="1E4E79"/>
                </a:solidFill>
                <a:latin typeface="Candara"/>
                <a:ea typeface="Candara"/>
                <a:cs typeface="Candara"/>
                <a:sym typeface="Candara"/>
              </a:rPr>
              <a:t>RESEARCH PROJECTS</a:t>
            </a:r>
            <a:endParaRPr sz="1400" b="0" i="0" u="none" strike="noStrike" cap="none">
              <a:solidFill>
                <a:srgbClr val="000000"/>
              </a:solidFill>
              <a:latin typeface="Arial"/>
              <a:ea typeface="Arial"/>
              <a:cs typeface="Arial"/>
              <a:sym typeface="Arial"/>
            </a:endParaRPr>
          </a:p>
        </p:txBody>
      </p:sp>
      <p:sp>
        <p:nvSpPr>
          <p:cNvPr id="407" name="Google Shape;407;p52"/>
          <p:cNvSpPr txBox="1"/>
          <p:nvPr/>
        </p:nvSpPr>
        <p:spPr>
          <a:xfrm>
            <a:off x="293814" y="3348350"/>
            <a:ext cx="7886700" cy="1500187"/>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chemeClr val="dk1"/>
              </a:buClr>
              <a:buSzPts val="2400"/>
              <a:buFont typeface="Arial"/>
              <a:buNone/>
            </a:pPr>
            <a:r>
              <a:rPr lang="en-US" sz="2000" b="0" i="0" u="none" strike="noStrike" cap="none">
                <a:solidFill>
                  <a:srgbClr val="2F5496"/>
                </a:solidFill>
                <a:latin typeface="Candara"/>
                <a:ea typeface="Candara"/>
                <a:cs typeface="Candara"/>
                <a:sym typeface="Candara"/>
              </a:rPr>
              <a:t>Since 2003 to now:</a:t>
            </a:r>
            <a:endParaRPr sz="1400" b="0" i="0" u="none" strike="noStrike" cap="none">
              <a:solidFill>
                <a:srgbClr val="000000"/>
              </a:solidFill>
              <a:latin typeface="Arial"/>
              <a:ea typeface="Arial"/>
              <a:cs typeface="Arial"/>
              <a:sym typeface="Arial"/>
            </a:endParaRPr>
          </a:p>
          <a:p>
            <a:pPr marL="571500" marR="0" lvl="0" indent="-342900" algn="l" rtl="0">
              <a:lnSpc>
                <a:spcPct val="90000"/>
              </a:lnSpc>
              <a:spcBef>
                <a:spcPts val="1000"/>
              </a:spcBef>
              <a:spcAft>
                <a:spcPts val="0"/>
              </a:spcAft>
              <a:buClr>
                <a:schemeClr val="dk1"/>
              </a:buClr>
              <a:buSzPts val="2400"/>
              <a:buFont typeface="Arial"/>
              <a:buChar char="•"/>
            </a:pPr>
            <a:r>
              <a:rPr lang="en-US" sz="2000" b="0" i="0" u="none" strike="noStrike" cap="none">
                <a:solidFill>
                  <a:srgbClr val="2F5496"/>
                </a:solidFill>
                <a:latin typeface="Candara"/>
                <a:ea typeface="Candara"/>
                <a:cs typeface="Candara"/>
                <a:sym typeface="Candara"/>
              </a:rPr>
              <a:t>No. of research projects: </a:t>
            </a:r>
            <a:r>
              <a:rPr lang="en-US" sz="2000" b="1" i="0" u="none" strike="noStrike" cap="none">
                <a:solidFill>
                  <a:srgbClr val="2F5496"/>
                </a:solidFill>
                <a:latin typeface="Candara"/>
                <a:ea typeface="Candara"/>
                <a:cs typeface="Candara"/>
                <a:sym typeface="Candara"/>
              </a:rPr>
              <a:t>1,032</a:t>
            </a:r>
            <a:r>
              <a:rPr lang="en-US" sz="2000" b="0" i="0" u="none" strike="noStrike" cap="none">
                <a:solidFill>
                  <a:srgbClr val="2F5496"/>
                </a:solidFill>
                <a:latin typeface="Candara"/>
                <a:ea typeface="Candara"/>
                <a:cs typeface="Candara"/>
                <a:sym typeface="Candara"/>
              </a:rPr>
              <a:t> projects</a:t>
            </a:r>
            <a:endParaRPr sz="2000" b="0" i="0" u="none" strike="noStrike" cap="none">
              <a:solidFill>
                <a:srgbClr val="2F5496"/>
              </a:solidFill>
              <a:latin typeface="Candara"/>
              <a:ea typeface="Candara"/>
              <a:cs typeface="Candara"/>
              <a:sym typeface="Candara"/>
            </a:endParaRPr>
          </a:p>
          <a:p>
            <a:pPr marL="571500" marR="0" lvl="0" indent="-342900" algn="l" rtl="0">
              <a:lnSpc>
                <a:spcPct val="90000"/>
              </a:lnSpc>
              <a:spcBef>
                <a:spcPts val="1000"/>
              </a:spcBef>
              <a:spcAft>
                <a:spcPts val="0"/>
              </a:spcAft>
              <a:buClr>
                <a:schemeClr val="dk1"/>
              </a:buClr>
              <a:buSzPts val="2400"/>
              <a:buFont typeface="Arial"/>
              <a:buChar char="•"/>
            </a:pPr>
            <a:r>
              <a:rPr lang="en-US" sz="2000" b="0" i="0" u="none" strike="noStrike" cap="none">
                <a:solidFill>
                  <a:srgbClr val="2F5496"/>
                </a:solidFill>
                <a:latin typeface="Candara"/>
                <a:ea typeface="Candara"/>
                <a:cs typeface="Candara"/>
                <a:sym typeface="Candara"/>
              </a:rPr>
              <a:t>Total funding: </a:t>
            </a:r>
            <a:r>
              <a:rPr lang="en-US" sz="2000" b="1" i="0" u="none" strike="noStrike" cap="none">
                <a:solidFill>
                  <a:srgbClr val="2F5496"/>
                </a:solidFill>
                <a:latin typeface="Candara"/>
                <a:ea typeface="Candara"/>
                <a:cs typeface="Candara"/>
                <a:sym typeface="Candara"/>
              </a:rPr>
              <a:t>261.02</a:t>
            </a:r>
            <a:r>
              <a:rPr lang="en-US" sz="2000" b="0" i="0" u="none" strike="noStrike" cap="none">
                <a:solidFill>
                  <a:srgbClr val="2F5496"/>
                </a:solidFill>
                <a:latin typeface="Candara"/>
                <a:ea typeface="Candara"/>
                <a:cs typeface="Candara"/>
                <a:sym typeface="Candara"/>
              </a:rPr>
              <a:t> billion VND</a:t>
            </a:r>
            <a:endParaRPr sz="1400" b="0" i="0" u="none" strike="noStrike" cap="none">
              <a:solidFill>
                <a:srgbClr val="000000"/>
              </a:solidFill>
              <a:latin typeface="Arial"/>
              <a:ea typeface="Arial"/>
              <a:cs typeface="Arial"/>
              <a:sym typeface="Arial"/>
            </a:endParaRPr>
          </a:p>
          <a:p>
            <a:pPr marL="571500" marR="0" lvl="0" indent="-190500" algn="l" rtl="0">
              <a:lnSpc>
                <a:spcPct val="90000"/>
              </a:lnSpc>
              <a:spcBef>
                <a:spcPts val="100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pic>
        <p:nvPicPr>
          <p:cNvPr id="408" name="Google Shape;408;p52"/>
          <p:cNvPicPr preferRelativeResize="0"/>
          <p:nvPr/>
        </p:nvPicPr>
        <p:blipFill rotWithShape="1">
          <a:blip r:embed="rId3">
            <a:alphaModFix/>
          </a:blip>
          <a:srcRect/>
          <a:stretch/>
        </p:blipFill>
        <p:spPr>
          <a:xfrm>
            <a:off x="-15011" y="4829175"/>
            <a:ext cx="9159011" cy="2028825"/>
          </a:xfrm>
          <a:custGeom>
            <a:avLst/>
            <a:gdLst/>
            <a:ahLst/>
            <a:cxnLst/>
            <a:rect l="l" t="t" r="r" b="b"/>
            <a:pathLst>
              <a:path w="12212014" h="2705100" extrusionOk="0">
                <a:moveTo>
                  <a:pt x="0" y="0"/>
                </a:moveTo>
                <a:lnTo>
                  <a:pt x="12212014" y="0"/>
                </a:lnTo>
                <a:lnTo>
                  <a:pt x="12212014" y="2705100"/>
                </a:lnTo>
                <a:lnTo>
                  <a:pt x="0" y="2705100"/>
                </a:lnTo>
                <a:lnTo>
                  <a:pt x="0" y="0"/>
                </a:lnTo>
                <a:close/>
              </a:path>
            </a:pathLst>
          </a:custGeom>
          <a:noFill/>
          <a:ln>
            <a:noFill/>
          </a:ln>
        </p:spPr>
      </p:pic>
      <p:sp>
        <p:nvSpPr>
          <p:cNvPr id="409" name="Google Shape;409;p52"/>
          <p:cNvSpPr/>
          <p:nvPr/>
        </p:nvSpPr>
        <p:spPr>
          <a:xfrm>
            <a:off x="-15011" y="5052357"/>
            <a:ext cx="9158288" cy="215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30"/>
          <p:cNvSpPr txBox="1"/>
          <p:nvPr/>
        </p:nvSpPr>
        <p:spPr>
          <a:xfrm>
            <a:off x="623888" y="1174044"/>
            <a:ext cx="5122156"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1E4E79"/>
                </a:solidFill>
                <a:latin typeface="Candara"/>
                <a:ea typeface="Candara"/>
                <a:cs typeface="Candara"/>
                <a:sym typeface="Candara"/>
              </a:rPr>
              <a:t>PROPOSED COLLABORATIONS</a:t>
            </a:r>
            <a:endParaRPr sz="2800" b="0" i="0" u="none" strike="noStrike" cap="none">
              <a:solidFill>
                <a:srgbClr val="000000"/>
              </a:solidFill>
              <a:latin typeface="Arial"/>
              <a:ea typeface="Arial"/>
              <a:cs typeface="Arial"/>
              <a:sym typeface="Arial"/>
            </a:endParaRPr>
          </a:p>
        </p:txBody>
      </p:sp>
      <p:sp>
        <p:nvSpPr>
          <p:cNvPr id="555" name="Google Shape;555;p30"/>
          <p:cNvSpPr txBox="1"/>
          <p:nvPr/>
        </p:nvSpPr>
        <p:spPr>
          <a:xfrm>
            <a:off x="465392" y="1697264"/>
            <a:ext cx="7899223" cy="4401164"/>
          </a:xfrm>
          <a:prstGeom prst="rect">
            <a:avLst/>
          </a:prstGeom>
          <a:solidFill>
            <a:srgbClr val="BBD6EE"/>
          </a:solid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000000"/>
              </a:buClr>
              <a:buSzPts val="2000"/>
              <a:buFont typeface="Noto Sans Symbols"/>
              <a:buChar char="▪"/>
            </a:pPr>
            <a:r>
              <a:rPr lang="en-US" sz="2000" b="0" i="0" u="none" strike="noStrike" cap="none" dirty="0">
                <a:solidFill>
                  <a:srgbClr val="1E4E79"/>
                </a:solidFill>
                <a:latin typeface="Candara"/>
                <a:ea typeface="Candara"/>
                <a:cs typeface="Candara"/>
                <a:sym typeface="Candara"/>
              </a:rPr>
              <a:t>Collaborative training programs </a:t>
            </a:r>
            <a:endParaRPr sz="2000" b="0" i="0" u="none" strike="noStrike" cap="none" dirty="0">
              <a:solidFill>
                <a:srgbClr val="1E4E79"/>
              </a:solidFill>
              <a:latin typeface="Candara"/>
              <a:ea typeface="Candara"/>
              <a:cs typeface="Candara"/>
              <a:sym typeface="Candara"/>
            </a:endParaRPr>
          </a:p>
          <a:p>
            <a:pPr marL="342900" marR="0" lvl="0" indent="-342900" algn="l" rtl="0">
              <a:lnSpc>
                <a:spcPct val="100000"/>
              </a:lnSpc>
              <a:spcBef>
                <a:spcPts val="0"/>
              </a:spcBef>
              <a:spcAft>
                <a:spcPts val="0"/>
              </a:spcAft>
              <a:buClr>
                <a:srgbClr val="000000"/>
              </a:buClr>
              <a:buSzPts val="2000"/>
              <a:buFont typeface="Noto Sans Symbols"/>
              <a:buChar char="▪"/>
            </a:pPr>
            <a:r>
              <a:rPr lang="en-US" sz="2000" b="0" i="0" u="none" strike="noStrike" cap="none" dirty="0">
                <a:solidFill>
                  <a:srgbClr val="1E4E79"/>
                </a:solidFill>
                <a:latin typeface="Candara"/>
                <a:ea typeface="Candara"/>
                <a:cs typeface="Candara"/>
                <a:sym typeface="Candara"/>
              </a:rPr>
              <a:t>Staff development (Project 89, etc.)</a:t>
            </a:r>
            <a:endParaRPr dirty="0"/>
          </a:p>
          <a:p>
            <a:pPr marL="342900" marR="0" lvl="0" indent="-342900" algn="l" rtl="0">
              <a:lnSpc>
                <a:spcPct val="100000"/>
              </a:lnSpc>
              <a:spcBef>
                <a:spcPts val="0"/>
              </a:spcBef>
              <a:spcAft>
                <a:spcPts val="0"/>
              </a:spcAft>
              <a:buClr>
                <a:srgbClr val="000000"/>
              </a:buClr>
              <a:buSzPts val="2000"/>
              <a:buFont typeface="Noto Sans Symbols"/>
              <a:buChar char="▪"/>
            </a:pPr>
            <a:r>
              <a:rPr lang="en-US" sz="2000" b="0" i="0" u="none" strike="noStrike" cap="none" dirty="0">
                <a:solidFill>
                  <a:srgbClr val="1E4E79"/>
                </a:solidFill>
                <a:latin typeface="Candara"/>
                <a:ea typeface="Candara"/>
                <a:cs typeface="Candara"/>
                <a:sym typeface="Candara"/>
              </a:rPr>
              <a:t>Joint Research Projects</a:t>
            </a:r>
            <a:endParaRPr dirty="0"/>
          </a:p>
          <a:p>
            <a:pPr marL="342900" marR="0" lvl="0" indent="-342900" algn="l" rtl="0">
              <a:lnSpc>
                <a:spcPct val="100000"/>
              </a:lnSpc>
              <a:spcBef>
                <a:spcPts val="0"/>
              </a:spcBef>
              <a:spcAft>
                <a:spcPts val="0"/>
              </a:spcAft>
              <a:buClr>
                <a:srgbClr val="000000"/>
              </a:buClr>
              <a:buSzPts val="2000"/>
              <a:buFont typeface="Noto Sans Symbols"/>
              <a:buChar char="▪"/>
            </a:pPr>
            <a:r>
              <a:rPr lang="en-US" sz="2000" b="0" i="0" u="none" strike="noStrike" cap="none" dirty="0">
                <a:solidFill>
                  <a:srgbClr val="1E4E79"/>
                </a:solidFill>
                <a:latin typeface="Candara"/>
                <a:ea typeface="Candara"/>
                <a:cs typeface="Candara"/>
                <a:sym typeface="Candara"/>
              </a:rPr>
              <a:t>Co-supervision of graduate students</a:t>
            </a:r>
            <a:endParaRPr dirty="0"/>
          </a:p>
          <a:p>
            <a:pPr marL="342900" marR="0" lvl="0" indent="-342900" algn="l" rtl="0">
              <a:lnSpc>
                <a:spcPct val="100000"/>
              </a:lnSpc>
              <a:spcBef>
                <a:spcPts val="0"/>
              </a:spcBef>
              <a:spcAft>
                <a:spcPts val="0"/>
              </a:spcAft>
              <a:buClr>
                <a:srgbClr val="000000"/>
              </a:buClr>
              <a:buSzPts val="2000"/>
              <a:buFont typeface="Noto Sans Symbols"/>
              <a:buChar char="▪"/>
            </a:pPr>
            <a:r>
              <a:rPr lang="en-US" sz="2000" b="0" i="0" u="none" strike="noStrike" cap="none" dirty="0">
                <a:solidFill>
                  <a:srgbClr val="1E4E79"/>
                </a:solidFill>
                <a:latin typeface="Candara"/>
                <a:ea typeface="Candara"/>
                <a:cs typeface="Candara"/>
                <a:sym typeface="Candara"/>
              </a:rPr>
              <a:t>International Conferences</a:t>
            </a:r>
            <a:endParaRPr dirty="0"/>
          </a:p>
          <a:p>
            <a:pPr marL="342900" marR="0" lvl="0" indent="-342900" algn="l" rtl="0">
              <a:lnSpc>
                <a:spcPct val="100000"/>
              </a:lnSpc>
              <a:spcBef>
                <a:spcPts val="0"/>
              </a:spcBef>
              <a:spcAft>
                <a:spcPts val="0"/>
              </a:spcAft>
              <a:buClr>
                <a:srgbClr val="000000"/>
              </a:buClr>
              <a:buSzPts val="2000"/>
              <a:buFont typeface="Noto Sans Symbols"/>
              <a:buChar char="▪"/>
            </a:pPr>
            <a:r>
              <a:rPr lang="en-US" sz="2000" b="0" i="0" u="none" strike="noStrike" cap="none" dirty="0">
                <a:solidFill>
                  <a:srgbClr val="1E4E79"/>
                </a:solidFill>
                <a:latin typeface="Candara"/>
                <a:ea typeface="Candara"/>
                <a:cs typeface="Candara"/>
                <a:sym typeface="Candara"/>
              </a:rPr>
              <a:t>International Projects </a:t>
            </a:r>
            <a:endParaRPr sz="2000" b="0" i="0" u="none" strike="noStrike" cap="none" dirty="0">
              <a:solidFill>
                <a:srgbClr val="1E4E79"/>
              </a:solidFill>
              <a:latin typeface="Candara"/>
              <a:ea typeface="Candara"/>
              <a:cs typeface="Candara"/>
              <a:sym typeface="Candara"/>
            </a:endParaRPr>
          </a:p>
          <a:p>
            <a:pPr marL="342900" marR="0" lvl="0" indent="-342900" algn="l" rtl="0">
              <a:lnSpc>
                <a:spcPct val="100000"/>
              </a:lnSpc>
              <a:spcBef>
                <a:spcPts val="0"/>
              </a:spcBef>
              <a:spcAft>
                <a:spcPts val="0"/>
              </a:spcAft>
              <a:buClr>
                <a:srgbClr val="000000"/>
              </a:buClr>
              <a:buSzPts val="2000"/>
              <a:buFont typeface="Noto Sans Symbols"/>
              <a:buChar char="▪"/>
            </a:pPr>
            <a:r>
              <a:rPr lang="en-US" sz="2000" b="0" i="0" u="none" strike="noStrike" cap="none" dirty="0">
                <a:solidFill>
                  <a:srgbClr val="1E4E79"/>
                </a:solidFill>
                <a:latin typeface="Candara"/>
                <a:ea typeface="Candara"/>
                <a:cs typeface="Candara"/>
                <a:sym typeface="Candara"/>
              </a:rPr>
              <a:t>Mobility Programs </a:t>
            </a:r>
            <a:endParaRPr sz="2000" b="0" i="0" u="none" strike="noStrike" cap="none" dirty="0">
              <a:solidFill>
                <a:srgbClr val="1E4E79"/>
              </a:solidFill>
              <a:latin typeface="Candara"/>
              <a:ea typeface="Candara"/>
              <a:cs typeface="Candara"/>
              <a:sym typeface="Candara"/>
            </a:endParaRPr>
          </a:p>
          <a:p>
            <a:pPr marL="342900" marR="0" lvl="0" indent="-342900" algn="l" rtl="0">
              <a:lnSpc>
                <a:spcPct val="100000"/>
              </a:lnSpc>
              <a:spcBef>
                <a:spcPts val="0"/>
              </a:spcBef>
              <a:spcAft>
                <a:spcPts val="0"/>
              </a:spcAft>
              <a:buClr>
                <a:srgbClr val="000000"/>
              </a:buClr>
              <a:buSzPts val="2000"/>
              <a:buFont typeface="Noto Sans Symbols"/>
              <a:buChar char="▪"/>
            </a:pPr>
            <a:r>
              <a:rPr lang="en-US" sz="2000" b="0" i="0" u="none" strike="noStrike" cap="none" dirty="0">
                <a:solidFill>
                  <a:srgbClr val="1E4E79"/>
                </a:solidFill>
                <a:latin typeface="Candara"/>
                <a:ea typeface="Candara"/>
                <a:cs typeface="Candara"/>
                <a:sym typeface="Candara"/>
              </a:rPr>
              <a:t>Credit-bearing Exchange Program/ Lab Exchange</a:t>
            </a:r>
            <a:endParaRPr dirty="0"/>
          </a:p>
          <a:p>
            <a:pPr marL="342900" marR="0" lvl="0" indent="-342900" algn="l" rtl="0">
              <a:lnSpc>
                <a:spcPct val="100000"/>
              </a:lnSpc>
              <a:spcBef>
                <a:spcPts val="0"/>
              </a:spcBef>
              <a:spcAft>
                <a:spcPts val="0"/>
              </a:spcAft>
              <a:buClr>
                <a:srgbClr val="000000"/>
              </a:buClr>
              <a:buSzPts val="2000"/>
              <a:buFont typeface="Noto Sans Symbols"/>
              <a:buChar char="▪"/>
            </a:pPr>
            <a:r>
              <a:rPr lang="en-US" sz="2000" b="0" i="0" u="none" strike="noStrike" cap="none" dirty="0">
                <a:solidFill>
                  <a:srgbClr val="1E4E79"/>
                </a:solidFill>
                <a:latin typeface="Candara"/>
                <a:ea typeface="Candara"/>
                <a:cs typeface="Candara"/>
                <a:sym typeface="Candara"/>
              </a:rPr>
              <a:t>Faculty-led Program/ Study Tour/ Hackathon... </a:t>
            </a:r>
            <a:endParaRPr sz="2000" b="0" i="0" u="none" strike="noStrike" cap="none" dirty="0">
              <a:solidFill>
                <a:srgbClr val="1E4E79"/>
              </a:solidFill>
              <a:latin typeface="Candara"/>
              <a:ea typeface="Candara"/>
              <a:cs typeface="Candara"/>
              <a:sym typeface="Candara"/>
            </a:endParaRPr>
          </a:p>
          <a:p>
            <a:pPr marL="342900" lvl="0" indent="-342900">
              <a:buSzPts val="2000"/>
              <a:buFont typeface="Noto Sans Symbols"/>
              <a:buChar char="▪"/>
            </a:pPr>
            <a:r>
              <a:rPr lang="en-US" sz="2000" dirty="0">
                <a:solidFill>
                  <a:srgbClr val="1E4E79"/>
                </a:solidFill>
                <a:latin typeface="Candara"/>
                <a:ea typeface="Candara"/>
                <a:cs typeface="Candara"/>
                <a:sym typeface="Candara"/>
              </a:rPr>
              <a:t>Co-op Program/ Internship/ Work-Integrated Program</a:t>
            </a:r>
          </a:p>
          <a:p>
            <a:pPr marL="342900" lvl="0" indent="-342900">
              <a:buSzPts val="2000"/>
              <a:buFont typeface="Noto Sans Symbols"/>
              <a:buChar char="▪"/>
            </a:pPr>
            <a:r>
              <a:rPr lang="en-US" sz="2000" dirty="0">
                <a:solidFill>
                  <a:srgbClr val="1E4E79"/>
                </a:solidFill>
                <a:latin typeface="Candara"/>
                <a:ea typeface="Candara"/>
                <a:cs typeface="Candara"/>
                <a:sym typeface="Candara"/>
              </a:rPr>
              <a:t>SEED Scholarship</a:t>
            </a:r>
            <a:endParaRPr lang="fr-FR" sz="2000" dirty="0">
              <a:solidFill>
                <a:srgbClr val="1E4E79"/>
              </a:solidFill>
              <a:latin typeface="Candara"/>
              <a:ea typeface="Candara"/>
              <a:cs typeface="Candara"/>
              <a:sym typeface="Candara"/>
            </a:endParaRPr>
          </a:p>
          <a:p>
            <a:pPr marL="342900" lvl="0" indent="-342900">
              <a:buSzPts val="2000"/>
              <a:buFont typeface="Noto Sans Symbols"/>
              <a:buChar char="▪"/>
            </a:pPr>
            <a:r>
              <a:rPr lang="fr-FR" sz="2000" b="0" i="0" u="none" strike="noStrike" cap="none" dirty="0">
                <a:solidFill>
                  <a:srgbClr val="1E4E79"/>
                </a:solidFill>
                <a:latin typeface="Candara"/>
                <a:ea typeface="Candara"/>
                <a:cs typeface="Candara"/>
                <a:sym typeface="Candara"/>
              </a:rPr>
              <a:t>International </a:t>
            </a:r>
            <a:r>
              <a:rPr lang="fr-FR" sz="2000" b="0" i="0" u="none" strike="noStrike" cap="none" dirty="0" err="1">
                <a:solidFill>
                  <a:srgbClr val="1E4E79"/>
                </a:solidFill>
                <a:latin typeface="Candara"/>
                <a:ea typeface="Candara"/>
                <a:cs typeface="Candara"/>
                <a:sym typeface="Candara"/>
              </a:rPr>
              <a:t>Competition</a:t>
            </a:r>
            <a:r>
              <a:rPr lang="fr-FR" sz="2000" b="0" i="0" u="none" strike="noStrike" cap="none" dirty="0">
                <a:solidFill>
                  <a:srgbClr val="1E4E79"/>
                </a:solidFill>
                <a:latin typeface="Candara"/>
                <a:ea typeface="Candara"/>
                <a:cs typeface="Candara"/>
                <a:sym typeface="Candara"/>
              </a:rPr>
              <a:t> (</a:t>
            </a:r>
            <a:r>
              <a:rPr lang="fr-FR" sz="2000" b="0" i="0" u="none" strike="noStrike" cap="none" dirty="0" err="1">
                <a:solidFill>
                  <a:srgbClr val="1E4E79"/>
                </a:solidFill>
                <a:latin typeface="Candara"/>
                <a:ea typeface="Candara"/>
                <a:cs typeface="Candara"/>
                <a:sym typeface="Candara"/>
              </a:rPr>
              <a:t>Sustainability</a:t>
            </a:r>
            <a:r>
              <a:rPr lang="fr-FR" sz="2000" b="0" i="0" u="none" strike="noStrike" cap="none" dirty="0">
                <a:solidFill>
                  <a:srgbClr val="1E4E79"/>
                </a:solidFill>
                <a:latin typeface="Candara"/>
                <a:ea typeface="Candara"/>
                <a:cs typeface="Candara"/>
                <a:sym typeface="Candara"/>
              </a:rPr>
              <a:t>, </a:t>
            </a:r>
            <a:r>
              <a:rPr lang="fr-FR" sz="2000" b="0" i="0" u="none" strike="noStrike" cap="none" dirty="0" err="1">
                <a:solidFill>
                  <a:srgbClr val="1E4E79"/>
                </a:solidFill>
                <a:latin typeface="Candara"/>
                <a:ea typeface="Candara"/>
                <a:cs typeface="Candara"/>
                <a:sym typeface="Candara"/>
              </a:rPr>
              <a:t>SDGs</a:t>
            </a:r>
            <a:r>
              <a:rPr lang="fr-FR" sz="2000" b="0" i="0" u="none" strike="noStrike" cap="none" dirty="0">
                <a:solidFill>
                  <a:srgbClr val="1E4E79"/>
                </a:solidFill>
                <a:latin typeface="Candara"/>
                <a:ea typeface="Candara"/>
                <a:cs typeface="Candara"/>
                <a:sym typeface="Candara"/>
              </a:rPr>
              <a:t>, etc.)</a:t>
            </a:r>
            <a:endParaRPr lang="fr-FR" dirty="0"/>
          </a:p>
          <a:p>
            <a:pPr marL="342900" marR="0" lvl="0" indent="-342900" algn="l" rtl="0">
              <a:lnSpc>
                <a:spcPct val="100000"/>
              </a:lnSpc>
              <a:spcBef>
                <a:spcPts val="0"/>
              </a:spcBef>
              <a:spcAft>
                <a:spcPts val="0"/>
              </a:spcAft>
              <a:buClr>
                <a:srgbClr val="000000"/>
              </a:buClr>
              <a:buSzPts val="2000"/>
              <a:buFont typeface="Noto Sans Symbols"/>
              <a:buChar char="▪"/>
            </a:pPr>
            <a:r>
              <a:rPr lang="en-US" sz="2000" b="0" i="0" u="none" strike="noStrike" cap="none" dirty="0">
                <a:solidFill>
                  <a:srgbClr val="1E4E79"/>
                </a:solidFill>
                <a:latin typeface="Candara"/>
                <a:ea typeface="Candara"/>
                <a:cs typeface="Candara"/>
                <a:sym typeface="Candara"/>
              </a:rPr>
              <a:t>COIL (Collaborative Online International Learning) Program</a:t>
            </a:r>
            <a:br>
              <a:rPr lang="en-US" sz="2000" b="0" i="0" u="none" strike="noStrike" cap="none" dirty="0">
                <a:solidFill>
                  <a:srgbClr val="1E4E79"/>
                </a:solidFill>
                <a:latin typeface="Candara"/>
                <a:ea typeface="Candara"/>
                <a:cs typeface="Candara"/>
                <a:sym typeface="Candara"/>
              </a:rPr>
            </a:br>
            <a:endParaRPr sz="2000" b="0" i="0" u="none" strike="noStrike" cap="none" dirty="0">
              <a:solidFill>
                <a:srgbClr val="000000"/>
              </a:solidFill>
              <a:latin typeface="Arial"/>
              <a:ea typeface="Arial"/>
              <a:cs typeface="Arial"/>
              <a:sym typeface="Arial"/>
            </a:endParaRPr>
          </a:p>
        </p:txBody>
      </p:sp>
      <p:pic>
        <p:nvPicPr>
          <p:cNvPr id="556" name="Google Shape;556;p30"/>
          <p:cNvPicPr preferRelativeResize="0"/>
          <p:nvPr/>
        </p:nvPicPr>
        <p:blipFill rotWithShape="1">
          <a:blip r:embed="rId3">
            <a:alphaModFix/>
          </a:blip>
          <a:srcRect/>
          <a:stretch/>
        </p:blipFill>
        <p:spPr>
          <a:xfrm>
            <a:off x="7295261" y="942594"/>
            <a:ext cx="9151938" cy="5143500"/>
          </a:xfrm>
          <a:prstGeom prst="rect">
            <a:avLst/>
          </a:prstGeom>
          <a:noFill/>
          <a:ln>
            <a:noFill/>
          </a:ln>
        </p:spPr>
      </p:pic>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pic>
        <p:nvPicPr>
          <p:cNvPr id="561" name="Google Shape;561;p26"/>
          <p:cNvPicPr preferRelativeResize="0"/>
          <p:nvPr/>
        </p:nvPicPr>
        <p:blipFill rotWithShape="1">
          <a:blip r:embed="rId3">
            <a:alphaModFix/>
          </a:blip>
          <a:srcRect/>
          <a:stretch/>
        </p:blipFill>
        <p:spPr>
          <a:xfrm>
            <a:off x="0" y="2446338"/>
            <a:ext cx="2055813" cy="3038475"/>
          </a:xfrm>
          <a:prstGeom prst="rect">
            <a:avLst/>
          </a:prstGeom>
          <a:noFill/>
          <a:ln>
            <a:noFill/>
          </a:ln>
        </p:spPr>
      </p:pic>
      <p:pic>
        <p:nvPicPr>
          <p:cNvPr id="562" name="Google Shape;562;p26"/>
          <p:cNvPicPr preferRelativeResize="0"/>
          <p:nvPr/>
        </p:nvPicPr>
        <p:blipFill rotWithShape="1">
          <a:blip r:embed="rId4">
            <a:alphaModFix/>
          </a:blip>
          <a:srcRect/>
          <a:stretch/>
        </p:blipFill>
        <p:spPr>
          <a:xfrm>
            <a:off x="2055813" y="2938463"/>
            <a:ext cx="2027237" cy="1928812"/>
          </a:xfrm>
          <a:prstGeom prst="rect">
            <a:avLst/>
          </a:prstGeom>
          <a:noFill/>
          <a:ln>
            <a:noFill/>
          </a:ln>
        </p:spPr>
      </p:pic>
      <p:pic>
        <p:nvPicPr>
          <p:cNvPr id="563" name="Google Shape;563;p26"/>
          <p:cNvPicPr preferRelativeResize="0"/>
          <p:nvPr/>
        </p:nvPicPr>
        <p:blipFill rotWithShape="1">
          <a:blip r:embed="rId5">
            <a:alphaModFix/>
          </a:blip>
          <a:srcRect/>
          <a:stretch/>
        </p:blipFill>
        <p:spPr>
          <a:xfrm>
            <a:off x="4071938" y="2654300"/>
            <a:ext cx="2035175" cy="2532063"/>
          </a:xfrm>
          <a:prstGeom prst="rect">
            <a:avLst/>
          </a:prstGeom>
          <a:noFill/>
          <a:ln>
            <a:noFill/>
          </a:ln>
        </p:spPr>
      </p:pic>
      <p:pic>
        <p:nvPicPr>
          <p:cNvPr id="564" name="Google Shape;564;p26"/>
          <p:cNvPicPr preferRelativeResize="0"/>
          <p:nvPr/>
        </p:nvPicPr>
        <p:blipFill rotWithShape="1">
          <a:blip r:embed="rId6">
            <a:alphaModFix/>
          </a:blip>
          <a:srcRect/>
          <a:stretch/>
        </p:blipFill>
        <p:spPr>
          <a:xfrm>
            <a:off x="6088063" y="2846388"/>
            <a:ext cx="989012" cy="1860550"/>
          </a:xfrm>
          <a:prstGeom prst="rect">
            <a:avLst/>
          </a:prstGeom>
          <a:noFill/>
          <a:ln>
            <a:noFill/>
          </a:ln>
        </p:spPr>
      </p:pic>
      <p:pic>
        <p:nvPicPr>
          <p:cNvPr id="565" name="Google Shape;565;p26"/>
          <p:cNvPicPr preferRelativeResize="0"/>
          <p:nvPr/>
        </p:nvPicPr>
        <p:blipFill rotWithShape="1">
          <a:blip r:embed="rId7">
            <a:alphaModFix/>
          </a:blip>
          <a:srcRect/>
          <a:stretch/>
        </p:blipFill>
        <p:spPr>
          <a:xfrm>
            <a:off x="7077075" y="925513"/>
            <a:ext cx="2065338" cy="4241800"/>
          </a:xfrm>
          <a:prstGeom prst="rect">
            <a:avLst/>
          </a:prstGeom>
          <a:noFill/>
          <a:ln>
            <a:noFill/>
          </a:ln>
        </p:spPr>
      </p:pic>
      <p:sp>
        <p:nvSpPr>
          <p:cNvPr id="566" name="Google Shape;566;p26"/>
          <p:cNvSpPr/>
          <p:nvPr/>
        </p:nvSpPr>
        <p:spPr>
          <a:xfrm>
            <a:off x="1417638" y="3046413"/>
            <a:ext cx="6297612" cy="141922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625"/>
              <a:buFont typeface="Arial"/>
              <a:buNone/>
            </a:pPr>
            <a:r>
              <a:rPr lang="en-US" sz="8625" b="1" i="0" u="none" strike="noStrike" cap="none">
                <a:solidFill>
                  <a:schemeClr val="lt1"/>
                </a:solidFill>
                <a:latin typeface="Cambria"/>
                <a:ea typeface="Cambria"/>
                <a:cs typeface="Cambria"/>
                <a:sym typeface="Cambria"/>
              </a:rPr>
              <a:t>THANK YOU</a:t>
            </a:r>
            <a:endParaRPr sz="1400" b="0" i="0" u="none" strike="noStrike" cap="none">
              <a:solidFill>
                <a:srgbClr val="000000"/>
              </a:solidFill>
              <a:latin typeface="Arial"/>
              <a:ea typeface="Arial"/>
              <a:cs typeface="Arial"/>
              <a:sym typeface="Arial"/>
            </a:endParaRPr>
          </a:p>
        </p:txBody>
      </p:sp>
      <p:sp>
        <p:nvSpPr>
          <p:cNvPr id="567" name="Google Shape;567;p26"/>
          <p:cNvSpPr/>
          <p:nvPr/>
        </p:nvSpPr>
        <p:spPr>
          <a:xfrm rot="-1876402">
            <a:off x="227013" y="4638675"/>
            <a:ext cx="3184525" cy="2103438"/>
          </a:xfrm>
          <a:custGeom>
            <a:avLst/>
            <a:gdLst/>
            <a:ahLst/>
            <a:cxnLst/>
            <a:rect l="l" t="t" r="r" b="b"/>
            <a:pathLst>
              <a:path w="3184163" h="2103503" extrusionOk="0">
                <a:moveTo>
                  <a:pt x="102966" y="0"/>
                </a:moveTo>
                <a:lnTo>
                  <a:pt x="3184163" y="1871436"/>
                </a:lnTo>
                <a:lnTo>
                  <a:pt x="3184163" y="2103503"/>
                </a:lnTo>
                <a:lnTo>
                  <a:pt x="0" y="169528"/>
                </a:lnTo>
                <a:lnTo>
                  <a:pt x="102966" y="0"/>
                </a:lnTo>
                <a:close/>
              </a:path>
            </a:pathLst>
          </a:custGeom>
          <a:solidFill>
            <a:srgbClr val="00B0F0">
              <a:alpha val="54901"/>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8" name="Google Shape;568;p26"/>
          <p:cNvSpPr/>
          <p:nvPr/>
        </p:nvSpPr>
        <p:spPr>
          <a:xfrm rot="-1876402">
            <a:off x="160338" y="4560888"/>
            <a:ext cx="2779712" cy="1982787"/>
          </a:xfrm>
          <a:custGeom>
            <a:avLst/>
            <a:gdLst/>
            <a:ahLst/>
            <a:cxnLst/>
            <a:rect l="l" t="t" r="r" b="b"/>
            <a:pathLst>
              <a:path w="2779959" h="1983232" extrusionOk="0">
                <a:moveTo>
                  <a:pt x="179029" y="0"/>
                </a:moveTo>
                <a:lnTo>
                  <a:pt x="2779959" y="1579735"/>
                </a:lnTo>
                <a:lnTo>
                  <a:pt x="2779959" y="1983232"/>
                </a:lnTo>
                <a:lnTo>
                  <a:pt x="0" y="294760"/>
                </a:lnTo>
                <a:lnTo>
                  <a:pt x="179029" y="0"/>
                </a:lnTo>
                <a:close/>
              </a:path>
            </a:pathLst>
          </a:custGeom>
          <a:solidFill>
            <a:schemeClr val="accent1">
              <a:alpha val="82745"/>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pic>
        <p:nvPicPr>
          <p:cNvPr id="83" name="Google Shape;83;p2"/>
          <p:cNvPicPr preferRelativeResize="0"/>
          <p:nvPr/>
        </p:nvPicPr>
        <p:blipFill rotWithShape="1">
          <a:blip r:embed="rId3">
            <a:alphaModFix/>
          </a:blip>
          <a:srcRect/>
          <a:stretch/>
        </p:blipFill>
        <p:spPr>
          <a:xfrm>
            <a:off x="3508598" y="991852"/>
            <a:ext cx="5635402" cy="5008897"/>
          </a:xfrm>
          <a:custGeom>
            <a:avLst/>
            <a:gdLst/>
            <a:ahLst/>
            <a:cxnLst/>
            <a:rect l="l" t="t" r="r" b="b"/>
            <a:pathLst>
              <a:path w="5635402" h="5008897" extrusionOk="0">
                <a:moveTo>
                  <a:pt x="1989222" y="0"/>
                </a:moveTo>
                <a:lnTo>
                  <a:pt x="5635402" y="0"/>
                </a:lnTo>
                <a:lnTo>
                  <a:pt x="5635402" y="5008897"/>
                </a:lnTo>
                <a:lnTo>
                  <a:pt x="0" y="5008897"/>
                </a:lnTo>
                <a:close/>
              </a:path>
            </a:pathLst>
          </a:custGeom>
          <a:solidFill>
            <a:schemeClr val="lt1">
              <a:alpha val="16862"/>
            </a:schemeClr>
          </a:solidFill>
          <a:ln>
            <a:noFill/>
          </a:ln>
        </p:spPr>
      </p:pic>
      <p:sp>
        <p:nvSpPr>
          <p:cNvPr id="84" name="Google Shape;84;p2"/>
          <p:cNvSpPr/>
          <p:nvPr/>
        </p:nvSpPr>
        <p:spPr>
          <a:xfrm>
            <a:off x="2747963" y="6000750"/>
            <a:ext cx="9418637" cy="685800"/>
          </a:xfrm>
          <a:prstGeom prst="rect">
            <a:avLst/>
          </a:prstGeom>
          <a:solidFill>
            <a:schemeClr val="accent1">
              <a:alpha val="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85" name="Google Shape;85;p2"/>
          <p:cNvSpPr txBox="1"/>
          <p:nvPr/>
        </p:nvSpPr>
        <p:spPr>
          <a:xfrm>
            <a:off x="329493" y="2312988"/>
            <a:ext cx="3324225" cy="368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One of VNU-HCM members</a:t>
            </a:r>
            <a:endParaRPr sz="1400" b="0" i="0" u="none" strike="noStrike" cap="none">
              <a:solidFill>
                <a:srgbClr val="000000"/>
              </a:solidFill>
              <a:latin typeface="Arial"/>
              <a:ea typeface="Arial"/>
              <a:cs typeface="Arial"/>
              <a:sym typeface="Arial"/>
            </a:endParaRPr>
          </a:p>
        </p:txBody>
      </p:sp>
      <p:cxnSp>
        <p:nvCxnSpPr>
          <p:cNvPr id="86" name="Google Shape;86;p2"/>
          <p:cNvCxnSpPr/>
          <p:nvPr/>
        </p:nvCxnSpPr>
        <p:spPr>
          <a:xfrm>
            <a:off x="473075" y="2659063"/>
            <a:ext cx="2251075" cy="0"/>
          </a:xfrm>
          <a:prstGeom prst="straightConnector1">
            <a:avLst/>
          </a:prstGeom>
          <a:noFill/>
          <a:ln w="31750" cap="flat" cmpd="sng">
            <a:solidFill>
              <a:schemeClr val="accent1"/>
            </a:solidFill>
            <a:prstDash val="solid"/>
            <a:miter lim="800000"/>
            <a:headEnd type="none" w="sm" len="sm"/>
            <a:tailEnd type="none" w="sm" len="sm"/>
          </a:ln>
        </p:spPr>
      </p:cxnSp>
      <p:sp>
        <p:nvSpPr>
          <p:cNvPr id="87" name="Google Shape;87;p2"/>
          <p:cNvSpPr txBox="1"/>
          <p:nvPr/>
        </p:nvSpPr>
        <p:spPr>
          <a:xfrm>
            <a:off x="312738" y="992188"/>
            <a:ext cx="4208462" cy="5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en-US" sz="2700" b="0" i="0" u="none" strike="noStrike" cap="none">
                <a:solidFill>
                  <a:srgbClr val="000000"/>
                </a:solidFill>
                <a:latin typeface="Calibri"/>
                <a:ea typeface="Calibri"/>
                <a:cs typeface="Calibri"/>
                <a:sym typeface="Calibri"/>
              </a:rPr>
              <a:t>INTERNATIONAL UNIVERSITY</a:t>
            </a:r>
            <a:endParaRPr sz="1400" b="0" i="0" u="none" strike="noStrike" cap="none">
              <a:solidFill>
                <a:srgbClr val="000000"/>
              </a:solidFill>
              <a:latin typeface="Arial"/>
              <a:ea typeface="Arial"/>
              <a:cs typeface="Arial"/>
              <a:sym typeface="Arial"/>
            </a:endParaRPr>
          </a:p>
        </p:txBody>
      </p:sp>
      <p:grpSp>
        <p:nvGrpSpPr>
          <p:cNvPr id="88" name="Google Shape;88;p2"/>
          <p:cNvGrpSpPr/>
          <p:nvPr/>
        </p:nvGrpSpPr>
        <p:grpSpPr>
          <a:xfrm>
            <a:off x="312738" y="2870200"/>
            <a:ext cx="4394200" cy="3816350"/>
            <a:chOff x="-5821255" y="2915771"/>
            <a:chExt cx="4394093" cy="3815941"/>
          </a:xfrm>
        </p:grpSpPr>
        <p:sp>
          <p:nvSpPr>
            <p:cNvPr id="89" name="Google Shape;89;p2"/>
            <p:cNvSpPr/>
            <p:nvPr/>
          </p:nvSpPr>
          <p:spPr>
            <a:xfrm>
              <a:off x="-5804962" y="3631707"/>
              <a:ext cx="3818305" cy="523220"/>
            </a:xfrm>
            <a:prstGeom prst="rect">
              <a:avLst/>
            </a:prstGeom>
            <a:noFill/>
            <a:ln>
              <a:noFill/>
            </a:ln>
          </p:spPr>
          <p:txBody>
            <a:bodyPr spcFirstLastPara="1" wrap="square" lIns="91425" tIns="45700" rIns="91425" bIns="45700" anchor="t" anchorCtr="0">
              <a:spAutoFit/>
            </a:bodyPr>
            <a:lstStyle/>
            <a:p>
              <a:pPr marL="171450" marR="0" lvl="0" indent="-171450" algn="l" rtl="0">
                <a:lnSpc>
                  <a:spcPct val="100000"/>
                </a:lnSpc>
                <a:spcBef>
                  <a:spcPts val="0"/>
                </a:spcBef>
                <a:spcAft>
                  <a:spcPts val="0"/>
                </a:spcAft>
                <a:buClr>
                  <a:srgbClr val="000000"/>
                </a:buClr>
                <a:buSzPts val="2800"/>
                <a:buFont typeface="Arial"/>
                <a:buNone/>
              </a:pPr>
              <a:r>
                <a:rPr lang="en-US" sz="2800" b="1" i="0" u="none" strike="noStrike" cap="none">
                  <a:solidFill>
                    <a:srgbClr val="FF0000"/>
                  </a:solidFill>
                  <a:latin typeface="Calibri"/>
                  <a:ea typeface="Calibri"/>
                  <a:cs typeface="Calibri"/>
                  <a:sym typeface="Calibri"/>
                </a:rPr>
                <a:t>10,540</a:t>
              </a:r>
              <a:r>
                <a:rPr lang="en-US" sz="2000" b="1" i="0" u="none" strike="noStrike" cap="none">
                  <a:solidFill>
                    <a:srgbClr val="000000"/>
                  </a:solidFill>
                  <a:latin typeface="Calibri"/>
                  <a:ea typeface="Calibri"/>
                  <a:cs typeface="Calibri"/>
                  <a:sym typeface="Calibri"/>
                </a:rPr>
                <a:t> </a:t>
              </a:r>
              <a:r>
                <a:rPr lang="en-US" sz="2000" b="0" i="0" u="none" strike="noStrike" cap="none">
                  <a:solidFill>
                    <a:srgbClr val="000000"/>
                  </a:solidFill>
                  <a:latin typeface="Calibri"/>
                  <a:ea typeface="Calibri"/>
                  <a:cs typeface="Calibri"/>
                  <a:sym typeface="Calibri"/>
                </a:rPr>
                <a:t>Undergraduate students</a:t>
              </a:r>
              <a:endParaRPr sz="1400" b="0" i="0" u="none" strike="noStrike" cap="none">
                <a:solidFill>
                  <a:srgbClr val="000000"/>
                </a:solidFill>
                <a:latin typeface="Arial"/>
                <a:ea typeface="Arial"/>
                <a:cs typeface="Arial"/>
                <a:sym typeface="Arial"/>
              </a:endParaRPr>
            </a:p>
          </p:txBody>
        </p:sp>
        <p:sp>
          <p:nvSpPr>
            <p:cNvPr id="90" name="Google Shape;90;p2"/>
            <p:cNvSpPr/>
            <p:nvPr/>
          </p:nvSpPr>
          <p:spPr>
            <a:xfrm>
              <a:off x="-5804961" y="4167606"/>
              <a:ext cx="2866644" cy="523220"/>
            </a:xfrm>
            <a:prstGeom prst="rect">
              <a:avLst/>
            </a:prstGeom>
            <a:noFill/>
            <a:ln>
              <a:noFill/>
            </a:ln>
          </p:spPr>
          <p:txBody>
            <a:bodyPr spcFirstLastPara="1" wrap="square" lIns="91425" tIns="45700" rIns="91425" bIns="45700" anchor="t" anchorCtr="0">
              <a:spAutoFit/>
            </a:bodyPr>
            <a:lstStyle/>
            <a:p>
              <a:pPr marL="171450" marR="0" lvl="0" indent="-171450" algn="l" rtl="0">
                <a:lnSpc>
                  <a:spcPct val="100000"/>
                </a:lnSpc>
                <a:spcBef>
                  <a:spcPts val="0"/>
                </a:spcBef>
                <a:spcAft>
                  <a:spcPts val="0"/>
                </a:spcAft>
                <a:buClr>
                  <a:srgbClr val="000000"/>
                </a:buClr>
                <a:buSzPts val="2800"/>
                <a:buFont typeface="Arial"/>
                <a:buNone/>
              </a:pPr>
              <a:r>
                <a:rPr lang="en-US" sz="2800" b="1" i="0" u="none" strike="noStrike" cap="none">
                  <a:solidFill>
                    <a:srgbClr val="00B0F0"/>
                  </a:solidFill>
                  <a:latin typeface="Calibri"/>
                  <a:ea typeface="Calibri"/>
                  <a:cs typeface="Calibri"/>
                  <a:sym typeface="Calibri"/>
                </a:rPr>
                <a:t>742</a:t>
              </a:r>
              <a:r>
                <a:rPr lang="en-US" sz="2000" b="0" i="0" u="none" strike="noStrike" cap="none">
                  <a:solidFill>
                    <a:srgbClr val="000000"/>
                  </a:solidFill>
                  <a:latin typeface="Calibri"/>
                  <a:ea typeface="Calibri"/>
                  <a:cs typeface="Calibri"/>
                  <a:sym typeface="Calibri"/>
                </a:rPr>
                <a:t> Graduate students</a:t>
              </a:r>
              <a:endParaRPr sz="1400" b="0" i="0" u="none" strike="noStrike" cap="none">
                <a:solidFill>
                  <a:srgbClr val="000000"/>
                </a:solidFill>
                <a:latin typeface="Arial"/>
                <a:ea typeface="Arial"/>
                <a:cs typeface="Arial"/>
                <a:sym typeface="Arial"/>
              </a:endParaRPr>
            </a:p>
          </p:txBody>
        </p:sp>
        <p:sp>
          <p:nvSpPr>
            <p:cNvPr id="91" name="Google Shape;91;p2"/>
            <p:cNvSpPr/>
            <p:nvPr/>
          </p:nvSpPr>
          <p:spPr>
            <a:xfrm>
              <a:off x="-5800280" y="2915771"/>
              <a:ext cx="4373118" cy="707886"/>
            </a:xfrm>
            <a:prstGeom prst="rect">
              <a:avLst/>
            </a:prstGeom>
            <a:noFill/>
            <a:ln>
              <a:noFill/>
            </a:ln>
          </p:spPr>
          <p:txBody>
            <a:bodyPr spcFirstLastPara="1" wrap="square" lIns="91425" tIns="45700" rIns="91425" bIns="45700" anchor="t" anchorCtr="0">
              <a:spAutoFit/>
            </a:bodyPr>
            <a:lstStyle/>
            <a:p>
              <a:pPr marL="171450" marR="0" lvl="0" indent="-171450" algn="l"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Calibri"/>
                  <a:ea typeface="Calibri"/>
                  <a:cs typeface="Calibri"/>
                  <a:sym typeface="Calibri"/>
                </a:rPr>
                <a:t>The first public English-speaking</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Calibri"/>
                  <a:ea typeface="Calibri"/>
                  <a:cs typeface="Calibri"/>
                  <a:sym typeface="Calibri"/>
                </a:rPr>
                <a:t>university of Vietnam </a:t>
              </a:r>
              <a:endParaRPr sz="2000" b="0" i="0" u="none" strike="noStrike" cap="none">
                <a:solidFill>
                  <a:srgbClr val="000000"/>
                </a:solidFill>
                <a:latin typeface="Calibri"/>
                <a:ea typeface="Calibri"/>
                <a:cs typeface="Calibri"/>
                <a:sym typeface="Calibri"/>
              </a:endParaRPr>
            </a:p>
          </p:txBody>
        </p:sp>
        <p:sp>
          <p:nvSpPr>
            <p:cNvPr id="92" name="Google Shape;92;p2"/>
            <p:cNvSpPr/>
            <p:nvPr/>
          </p:nvSpPr>
          <p:spPr>
            <a:xfrm>
              <a:off x="-5821255" y="4690827"/>
              <a:ext cx="2987293" cy="523220"/>
            </a:xfrm>
            <a:prstGeom prst="rect">
              <a:avLst/>
            </a:prstGeom>
            <a:noFill/>
            <a:ln>
              <a:noFill/>
            </a:ln>
          </p:spPr>
          <p:txBody>
            <a:bodyPr spcFirstLastPara="1" wrap="square" lIns="91425" tIns="45700" rIns="91425" bIns="45700" anchor="t" anchorCtr="0">
              <a:spAutoFit/>
            </a:bodyPr>
            <a:lstStyle/>
            <a:p>
              <a:pPr marL="171450" marR="0" lvl="0" indent="-171450" algn="r" rtl="0">
                <a:lnSpc>
                  <a:spcPct val="100000"/>
                </a:lnSpc>
                <a:spcBef>
                  <a:spcPts val="0"/>
                </a:spcBef>
                <a:spcAft>
                  <a:spcPts val="0"/>
                </a:spcAft>
                <a:buClr>
                  <a:srgbClr val="000000"/>
                </a:buClr>
                <a:buSzPts val="2800"/>
                <a:buFont typeface="Arial"/>
                <a:buNone/>
              </a:pPr>
              <a:r>
                <a:rPr lang="en-US" sz="2800" b="1" i="0" u="none" strike="noStrike" cap="none">
                  <a:solidFill>
                    <a:srgbClr val="0070C0"/>
                  </a:solidFill>
                  <a:latin typeface="Calibri"/>
                  <a:ea typeface="Calibri"/>
                  <a:cs typeface="Calibri"/>
                  <a:sym typeface="Calibri"/>
                </a:rPr>
                <a:t>23</a:t>
              </a:r>
              <a:r>
                <a:rPr lang="en-US" sz="1800" b="0" i="0" u="none" strike="noStrike" cap="none">
                  <a:solidFill>
                    <a:srgbClr val="000000"/>
                  </a:solidFill>
                  <a:latin typeface="Calibri"/>
                  <a:ea typeface="Calibri"/>
                  <a:cs typeface="Calibri"/>
                  <a:sym typeface="Calibri"/>
                </a:rPr>
                <a:t> Majors for Bachelor Level</a:t>
              </a:r>
              <a:endParaRPr sz="1400" b="0" i="0" u="none" strike="noStrike" cap="none">
                <a:solidFill>
                  <a:srgbClr val="000000"/>
                </a:solidFill>
                <a:latin typeface="Arial"/>
                <a:ea typeface="Arial"/>
                <a:cs typeface="Arial"/>
                <a:sym typeface="Arial"/>
              </a:endParaRPr>
            </a:p>
          </p:txBody>
        </p:sp>
        <p:sp>
          <p:nvSpPr>
            <p:cNvPr id="93" name="Google Shape;93;p2"/>
            <p:cNvSpPr/>
            <p:nvPr/>
          </p:nvSpPr>
          <p:spPr>
            <a:xfrm>
              <a:off x="-5821255" y="5592939"/>
              <a:ext cx="2692000" cy="11387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rgbClr val="C00000"/>
                  </a:solidFill>
                  <a:latin typeface="Calibri"/>
                  <a:ea typeface="Calibri"/>
                  <a:cs typeface="Calibri"/>
                  <a:sym typeface="Calibri"/>
                </a:rPr>
                <a:t>2</a:t>
              </a:r>
              <a:r>
                <a:rPr lang="en-US" sz="1800" b="0" i="0" u="none" strike="noStrike" cap="none">
                  <a:solidFill>
                    <a:srgbClr val="000000"/>
                  </a:solidFill>
                  <a:latin typeface="Calibri"/>
                  <a:ea typeface="Calibri"/>
                  <a:cs typeface="Calibri"/>
                  <a:sym typeface="Calibri"/>
                </a:rPr>
                <a:t> Kinds of  Degrees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 IU-VNU Degrees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 IU’s Partners Degrees</a:t>
              </a:r>
              <a:endParaRPr sz="1800" b="0" i="0" u="none" strike="noStrike" cap="none">
                <a:solidFill>
                  <a:srgbClr val="000000"/>
                </a:solidFill>
                <a:latin typeface="Calibri"/>
                <a:ea typeface="Calibri"/>
                <a:cs typeface="Calibri"/>
                <a:sym typeface="Calibri"/>
              </a:endParaRPr>
            </a:p>
          </p:txBody>
        </p:sp>
        <p:sp>
          <p:nvSpPr>
            <p:cNvPr id="94" name="Google Shape;94;p2"/>
            <p:cNvSpPr/>
            <p:nvPr/>
          </p:nvSpPr>
          <p:spPr>
            <a:xfrm>
              <a:off x="-5804961" y="5164690"/>
              <a:ext cx="2279478" cy="800093"/>
            </a:xfrm>
            <a:prstGeom prst="rect">
              <a:avLst/>
            </a:prstGeom>
            <a:noFill/>
            <a:ln>
              <a:noFill/>
            </a:ln>
          </p:spPr>
          <p:txBody>
            <a:bodyPr spcFirstLastPara="1" wrap="square" lIns="91425" tIns="45700" rIns="91425" bIns="45700" anchor="t" anchorCtr="0">
              <a:spAutoFit/>
            </a:bodyPr>
            <a:lstStyle/>
            <a:p>
              <a:pPr marL="171450" marR="0" lvl="0" indent="-171450" algn="l" rtl="0">
                <a:lnSpc>
                  <a:spcPct val="100000"/>
                </a:lnSpc>
                <a:spcBef>
                  <a:spcPts val="0"/>
                </a:spcBef>
                <a:spcAft>
                  <a:spcPts val="0"/>
                </a:spcAft>
                <a:buClr>
                  <a:srgbClr val="000000"/>
                </a:buClr>
                <a:buSzPts val="2800"/>
                <a:buFont typeface="Arial"/>
                <a:buNone/>
              </a:pPr>
              <a:r>
                <a:rPr lang="en-US" sz="2800" b="1" i="0" u="none" strike="noStrike" cap="none">
                  <a:solidFill>
                    <a:srgbClr val="FF0000"/>
                  </a:solidFill>
                  <a:latin typeface="Calibri"/>
                  <a:ea typeface="Calibri"/>
                  <a:cs typeface="Calibri"/>
                  <a:sym typeface="Calibri"/>
                </a:rPr>
                <a:t>12,647</a:t>
              </a:r>
              <a:r>
                <a:rPr lang="en-US" sz="2000" b="1" i="0" u="none" strike="noStrike" cap="none">
                  <a:solidFill>
                    <a:srgbClr val="FF0000"/>
                  </a:solidFill>
                  <a:latin typeface="Calibri"/>
                  <a:ea typeface="Calibri"/>
                  <a:cs typeface="Calibri"/>
                  <a:sym typeface="Calibri"/>
                </a:rPr>
                <a:t> </a:t>
              </a:r>
              <a:r>
                <a:rPr lang="en-US" sz="2000" b="0" i="0" u="none" strike="noStrike" cap="none">
                  <a:solidFill>
                    <a:srgbClr val="000000"/>
                  </a:solidFill>
                  <a:latin typeface="Calibri"/>
                  <a:ea typeface="Calibri"/>
                  <a:cs typeface="Calibri"/>
                  <a:sym typeface="Calibri"/>
                </a:rPr>
                <a:t>Alumni</a:t>
              </a:r>
              <a:endParaRPr sz="2000" b="1" i="0" u="none" strike="noStrike" cap="none">
                <a:solidFill>
                  <a:srgbClr val="FF0000"/>
                </a:solidFill>
                <a:latin typeface="Calibri"/>
                <a:ea typeface="Calibri"/>
                <a:cs typeface="Calibri"/>
                <a:sym typeface="Calibri"/>
              </a:endParaRPr>
            </a:p>
            <a:p>
              <a:pPr marL="171450" marR="0" lvl="0" indent="-17145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95" name="Google Shape;95;p2"/>
          <p:cNvSpPr/>
          <p:nvPr/>
        </p:nvSpPr>
        <p:spPr>
          <a:xfrm>
            <a:off x="3000375" y="992188"/>
            <a:ext cx="2443163" cy="5891212"/>
          </a:xfrm>
          <a:custGeom>
            <a:avLst/>
            <a:gdLst/>
            <a:ahLst/>
            <a:cxnLst/>
            <a:rect l="l" t="t" r="r" b="b"/>
            <a:pathLst>
              <a:path w="2757810" h="6879204" extrusionOk="0">
                <a:moveTo>
                  <a:pt x="2611108" y="0"/>
                </a:moveTo>
                <a:lnTo>
                  <a:pt x="2757810" y="0"/>
                </a:lnTo>
                <a:lnTo>
                  <a:pt x="146701" y="6879204"/>
                </a:lnTo>
                <a:lnTo>
                  <a:pt x="0" y="6879204"/>
                </a:lnTo>
                <a:lnTo>
                  <a:pt x="2611108"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cxnSp>
        <p:nvCxnSpPr>
          <p:cNvPr id="96" name="Google Shape;96;p2"/>
          <p:cNvCxnSpPr/>
          <p:nvPr/>
        </p:nvCxnSpPr>
        <p:spPr>
          <a:xfrm rot="10800000" flipH="1">
            <a:off x="396875" y="3578225"/>
            <a:ext cx="3919538" cy="7938"/>
          </a:xfrm>
          <a:prstGeom prst="straightConnector1">
            <a:avLst/>
          </a:prstGeom>
          <a:noFill/>
          <a:ln w="38100" cap="flat" cmpd="sng">
            <a:solidFill>
              <a:schemeClr val="accent1"/>
            </a:solidFill>
            <a:prstDash val="solid"/>
            <a:miter lim="800000"/>
            <a:headEnd type="none" w="sm" len="sm"/>
            <a:tailEnd type="none" w="sm" len="sm"/>
          </a:ln>
        </p:spPr>
      </p:cxnSp>
      <p:sp>
        <p:nvSpPr>
          <p:cNvPr id="97" name="Google Shape;97;p2"/>
          <p:cNvSpPr txBox="1"/>
          <p:nvPr/>
        </p:nvSpPr>
        <p:spPr>
          <a:xfrm>
            <a:off x="319088" y="1416050"/>
            <a:ext cx="4478337" cy="893763"/>
          </a:xfrm>
          <a:prstGeom prst="rect">
            <a:avLst/>
          </a:prstGeom>
          <a:noFill/>
          <a:ln>
            <a:noFill/>
          </a:ln>
        </p:spPr>
        <p:txBody>
          <a:bodyPr spcFirstLastPara="1" wrap="square" lIns="91425" tIns="45700" rIns="91425" bIns="45700" anchor="t" anchorCtr="0">
            <a:spAutoFit/>
          </a:bodyPr>
          <a:lstStyle/>
          <a:p>
            <a:pPr marL="171450" marR="0" lvl="0" indent="-171450" algn="l" rtl="0">
              <a:lnSpc>
                <a:spcPct val="100000"/>
              </a:lnSpc>
              <a:spcBef>
                <a:spcPts val="0"/>
              </a:spcBef>
              <a:spcAft>
                <a:spcPts val="0"/>
              </a:spcAft>
              <a:buClr>
                <a:srgbClr val="000000"/>
              </a:buClr>
              <a:buSzPts val="2000"/>
              <a:buFont typeface="Arial"/>
              <a:buNone/>
            </a:pPr>
            <a:r>
              <a:rPr lang="en-US" sz="2000" b="1" i="0" u="none" strike="noStrike" cap="none">
                <a:solidFill>
                  <a:srgbClr val="000000"/>
                </a:solidFill>
                <a:latin typeface="Calibri"/>
                <a:ea typeface="Calibri"/>
                <a:cs typeface="Calibri"/>
                <a:sym typeface="Calibri"/>
              </a:rPr>
              <a:t>ESTABLISHED IN </a:t>
            </a:r>
            <a:r>
              <a:rPr lang="en-US" sz="2000" b="1" i="0" u="none" strike="noStrike" cap="none">
                <a:solidFill>
                  <a:srgbClr val="0070C0"/>
                </a:solidFill>
                <a:latin typeface="Calibri"/>
                <a:ea typeface="Calibri"/>
                <a:cs typeface="Calibri"/>
                <a:sym typeface="Calibri"/>
              </a:rPr>
              <a:t>2003</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Establishment Decision No 260/2003/QD-TTg</a:t>
            </a:r>
            <a:endParaRPr sz="1600" b="0" i="0" u="none" strike="noStrike" cap="none">
              <a:solidFill>
                <a:srgbClr val="000000"/>
              </a:solidFill>
              <a:latin typeface="Calibri"/>
              <a:ea typeface="Calibri"/>
              <a:cs typeface="Calibri"/>
              <a:sym typeface="Calibri"/>
            </a:endParaRPr>
          </a:p>
          <a:p>
            <a:pPr marL="171450" marR="0" lvl="0" indent="-17145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(on December 05, 20 by Vietnam Prime Ministry)</a:t>
            </a:r>
            <a:endParaRPr sz="1400" b="0" i="0" u="none" strike="noStrike" cap="none">
              <a:solidFill>
                <a:srgbClr val="000000"/>
              </a:solidFill>
              <a:latin typeface="Arial"/>
              <a:ea typeface="Arial"/>
              <a:cs typeface="Arial"/>
              <a:sym typeface="Arial"/>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5"/>
          <p:cNvSpPr/>
          <p:nvPr/>
        </p:nvSpPr>
        <p:spPr>
          <a:xfrm>
            <a:off x="9144000" y="-373594"/>
            <a:ext cx="3030537" cy="8928101"/>
          </a:xfrm>
          <a:prstGeom prst="rect">
            <a:avLst/>
          </a:prstGeom>
          <a:solidFill>
            <a:srgbClr val="FF0000">
              <a:alpha val="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104" name="Google Shape;104;p25"/>
          <p:cNvSpPr/>
          <p:nvPr/>
        </p:nvSpPr>
        <p:spPr>
          <a:xfrm>
            <a:off x="2747963" y="6000750"/>
            <a:ext cx="9418637" cy="685800"/>
          </a:xfrm>
          <a:prstGeom prst="rect">
            <a:avLst/>
          </a:prstGeom>
          <a:solidFill>
            <a:schemeClr val="accent1">
              <a:alpha val="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105" name="Google Shape;105;p25"/>
          <p:cNvSpPr/>
          <p:nvPr/>
        </p:nvSpPr>
        <p:spPr>
          <a:xfrm>
            <a:off x="4821238" y="1090613"/>
            <a:ext cx="804862" cy="48895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grpSp>
        <p:nvGrpSpPr>
          <p:cNvPr id="106" name="Google Shape;106;p25"/>
          <p:cNvGrpSpPr/>
          <p:nvPr/>
        </p:nvGrpSpPr>
        <p:grpSpPr>
          <a:xfrm>
            <a:off x="393971" y="1866171"/>
            <a:ext cx="1437841" cy="1436688"/>
            <a:chOff x="673798" y="1544491"/>
            <a:chExt cx="1678460" cy="1678460"/>
          </a:xfrm>
        </p:grpSpPr>
        <p:pic>
          <p:nvPicPr>
            <p:cNvPr id="107" name="Google Shape;107;p25"/>
            <p:cNvPicPr preferRelativeResize="0"/>
            <p:nvPr/>
          </p:nvPicPr>
          <p:blipFill rotWithShape="1">
            <a:blip r:embed="rId3">
              <a:alphaModFix/>
            </a:blip>
            <a:srcRect/>
            <a:stretch/>
          </p:blipFill>
          <p:spPr>
            <a:xfrm>
              <a:off x="673798" y="1544491"/>
              <a:ext cx="1678460" cy="1678460"/>
            </a:xfrm>
            <a:prstGeom prst="rect">
              <a:avLst/>
            </a:prstGeom>
            <a:noFill/>
            <a:ln>
              <a:noFill/>
            </a:ln>
          </p:spPr>
        </p:pic>
        <p:sp>
          <p:nvSpPr>
            <p:cNvPr id="108" name="Google Shape;108;p25"/>
            <p:cNvSpPr/>
            <p:nvPr/>
          </p:nvSpPr>
          <p:spPr>
            <a:xfrm>
              <a:off x="734125" y="2818921"/>
              <a:ext cx="1343156"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566B88"/>
                  </a:solidFill>
                  <a:latin typeface="Candara"/>
                  <a:ea typeface="Candara"/>
                  <a:cs typeface="Candara"/>
                  <a:sym typeface="Candara"/>
                </a:rPr>
                <a:t>UNIVERSITY OF SCIENCE</a:t>
              </a:r>
              <a:endParaRPr sz="1400" b="0" i="0" u="none" strike="noStrike" cap="none">
                <a:solidFill>
                  <a:srgbClr val="000000"/>
                </a:solidFill>
                <a:latin typeface="Arial"/>
                <a:ea typeface="Arial"/>
                <a:cs typeface="Arial"/>
                <a:sym typeface="Arial"/>
              </a:endParaRPr>
            </a:p>
          </p:txBody>
        </p:sp>
      </p:grpSp>
      <p:grpSp>
        <p:nvGrpSpPr>
          <p:cNvPr id="109" name="Google Shape;109;p25"/>
          <p:cNvGrpSpPr/>
          <p:nvPr/>
        </p:nvGrpSpPr>
        <p:grpSpPr>
          <a:xfrm>
            <a:off x="1103210" y="1673941"/>
            <a:ext cx="1781005" cy="1801814"/>
            <a:chOff x="1656218" y="1354886"/>
            <a:chExt cx="2057673" cy="2079458"/>
          </a:xfrm>
        </p:grpSpPr>
        <p:pic>
          <p:nvPicPr>
            <p:cNvPr id="110" name="Google Shape;110;p25"/>
            <p:cNvPicPr preferRelativeResize="0"/>
            <p:nvPr/>
          </p:nvPicPr>
          <p:blipFill rotWithShape="1">
            <a:blip r:embed="rId4">
              <a:alphaModFix/>
            </a:blip>
            <a:srcRect/>
            <a:stretch/>
          </p:blipFill>
          <p:spPr>
            <a:xfrm>
              <a:off x="1656218" y="1354886"/>
              <a:ext cx="2057673" cy="2057673"/>
            </a:xfrm>
            <a:prstGeom prst="rect">
              <a:avLst/>
            </a:prstGeom>
            <a:noFill/>
            <a:ln>
              <a:noFill/>
            </a:ln>
          </p:spPr>
        </p:pic>
        <p:sp>
          <p:nvSpPr>
            <p:cNvPr id="111" name="Google Shape;111;p25"/>
            <p:cNvSpPr/>
            <p:nvPr/>
          </p:nvSpPr>
          <p:spPr>
            <a:xfrm>
              <a:off x="2133166" y="2788013"/>
              <a:ext cx="971197"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566B88"/>
                  </a:solidFill>
                  <a:latin typeface="Candara"/>
                  <a:ea typeface="Candara"/>
                  <a:cs typeface="Candara"/>
                  <a:sym typeface="Candara"/>
                </a:rPr>
                <a:t>UNIVERSITY OF SOCIAL SCIENCES &amp; HUMANITIES</a:t>
              </a:r>
              <a:endParaRPr sz="1400" b="0" i="0" u="none" strike="noStrike" cap="none">
                <a:solidFill>
                  <a:srgbClr val="000000"/>
                </a:solidFill>
                <a:latin typeface="Arial"/>
                <a:ea typeface="Arial"/>
                <a:cs typeface="Arial"/>
                <a:sym typeface="Arial"/>
              </a:endParaRPr>
            </a:p>
          </p:txBody>
        </p:sp>
      </p:grpSp>
      <p:grpSp>
        <p:nvGrpSpPr>
          <p:cNvPr id="112" name="Google Shape;112;p25"/>
          <p:cNvGrpSpPr/>
          <p:nvPr/>
        </p:nvGrpSpPr>
        <p:grpSpPr>
          <a:xfrm>
            <a:off x="2151280" y="1864848"/>
            <a:ext cx="1481322" cy="1610203"/>
            <a:chOff x="3001214" y="1587593"/>
            <a:chExt cx="1521335" cy="1654348"/>
          </a:xfrm>
        </p:grpSpPr>
        <p:pic>
          <p:nvPicPr>
            <p:cNvPr id="113" name="Google Shape;113;p25"/>
            <p:cNvPicPr preferRelativeResize="0"/>
            <p:nvPr/>
          </p:nvPicPr>
          <p:blipFill rotWithShape="1">
            <a:blip r:embed="rId5">
              <a:alphaModFix/>
            </a:blip>
            <a:srcRect/>
            <a:stretch/>
          </p:blipFill>
          <p:spPr>
            <a:xfrm>
              <a:off x="3001214" y="1587593"/>
              <a:ext cx="1521335" cy="1521335"/>
            </a:xfrm>
            <a:prstGeom prst="rect">
              <a:avLst/>
            </a:prstGeom>
            <a:noFill/>
            <a:ln>
              <a:noFill/>
            </a:ln>
          </p:spPr>
        </p:pic>
        <p:sp>
          <p:nvSpPr>
            <p:cNvPr id="114" name="Google Shape;114;p25"/>
            <p:cNvSpPr/>
            <p:nvPr/>
          </p:nvSpPr>
          <p:spPr>
            <a:xfrm>
              <a:off x="3167018" y="2796647"/>
              <a:ext cx="1063112" cy="44529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566B88"/>
                  </a:solidFill>
                  <a:latin typeface="Candara"/>
                  <a:ea typeface="Candara"/>
                  <a:cs typeface="Candara"/>
                  <a:sym typeface="Candara"/>
                </a:rPr>
                <a:t>UNIVERSITY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450"/>
                </a:spcBef>
                <a:spcAft>
                  <a:spcPts val="0"/>
                </a:spcAft>
                <a:buClr>
                  <a:srgbClr val="000000"/>
                </a:buClr>
                <a:buSzPts val="900"/>
                <a:buFont typeface="Arial"/>
                <a:buNone/>
              </a:pPr>
              <a:r>
                <a:rPr lang="en-US" sz="900" b="1" i="0" u="none" strike="noStrike" cap="none">
                  <a:solidFill>
                    <a:srgbClr val="566B88"/>
                  </a:solidFill>
                  <a:latin typeface="Candara"/>
                  <a:ea typeface="Candara"/>
                  <a:cs typeface="Candara"/>
                  <a:sym typeface="Candara"/>
                </a:rPr>
                <a:t>OF TECHNOLOGY</a:t>
              </a:r>
              <a:endParaRPr sz="1400" b="0" i="0" u="none" strike="noStrike" cap="none">
                <a:solidFill>
                  <a:srgbClr val="000000"/>
                </a:solidFill>
                <a:latin typeface="Arial"/>
                <a:ea typeface="Arial"/>
                <a:cs typeface="Arial"/>
                <a:sym typeface="Arial"/>
              </a:endParaRPr>
            </a:p>
          </p:txBody>
        </p:sp>
      </p:grpSp>
      <p:grpSp>
        <p:nvGrpSpPr>
          <p:cNvPr id="115" name="Google Shape;115;p25"/>
          <p:cNvGrpSpPr/>
          <p:nvPr/>
        </p:nvGrpSpPr>
        <p:grpSpPr>
          <a:xfrm>
            <a:off x="4005091" y="1685502"/>
            <a:ext cx="1830662" cy="1874875"/>
            <a:chOff x="5063014" y="1594341"/>
            <a:chExt cx="1595234" cy="1634079"/>
          </a:xfrm>
        </p:grpSpPr>
        <p:pic>
          <p:nvPicPr>
            <p:cNvPr id="116" name="Google Shape;116;p25"/>
            <p:cNvPicPr preferRelativeResize="0"/>
            <p:nvPr/>
          </p:nvPicPr>
          <p:blipFill rotWithShape="1">
            <a:blip r:embed="rId6">
              <a:alphaModFix/>
            </a:blip>
            <a:srcRect/>
            <a:stretch/>
          </p:blipFill>
          <p:spPr>
            <a:xfrm>
              <a:off x="5063014" y="1594341"/>
              <a:ext cx="1595234" cy="1595234"/>
            </a:xfrm>
            <a:prstGeom prst="rect">
              <a:avLst/>
            </a:prstGeom>
            <a:noFill/>
            <a:ln>
              <a:noFill/>
            </a:ln>
          </p:spPr>
        </p:pic>
        <p:sp>
          <p:nvSpPr>
            <p:cNvPr id="117" name="Google Shape;117;p25"/>
            <p:cNvSpPr/>
            <p:nvPr/>
          </p:nvSpPr>
          <p:spPr>
            <a:xfrm>
              <a:off x="5369152" y="2789838"/>
              <a:ext cx="976549" cy="4385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FF0000"/>
                  </a:solidFill>
                  <a:latin typeface="Calibri"/>
                  <a:ea typeface="Calibri"/>
                  <a:cs typeface="Calibri"/>
                  <a:sym typeface="Calibri"/>
                </a:rPr>
                <a:t>INTERNATIONAL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450"/>
                </a:spcBef>
                <a:spcAft>
                  <a:spcPts val="0"/>
                </a:spcAft>
                <a:buClr>
                  <a:srgbClr val="000000"/>
                </a:buClr>
                <a:buSzPts val="900"/>
                <a:buFont typeface="Arial"/>
                <a:buNone/>
              </a:pPr>
              <a:r>
                <a:rPr lang="en-US" sz="900" b="1" i="0" u="none" strike="noStrike" cap="none">
                  <a:solidFill>
                    <a:srgbClr val="FF0000"/>
                  </a:solidFill>
                  <a:latin typeface="Calibri"/>
                  <a:ea typeface="Calibri"/>
                  <a:cs typeface="Calibri"/>
                  <a:sym typeface="Calibri"/>
                </a:rPr>
                <a:t> UNIVERSITY</a:t>
              </a:r>
              <a:endParaRPr sz="1400" b="0" i="0" u="none" strike="noStrike" cap="none">
                <a:solidFill>
                  <a:srgbClr val="000000"/>
                </a:solidFill>
                <a:latin typeface="Arial"/>
                <a:ea typeface="Arial"/>
                <a:cs typeface="Arial"/>
                <a:sym typeface="Arial"/>
              </a:endParaRPr>
            </a:p>
          </p:txBody>
        </p:sp>
      </p:grpSp>
      <p:grpSp>
        <p:nvGrpSpPr>
          <p:cNvPr id="118" name="Google Shape;118;p25"/>
          <p:cNvGrpSpPr/>
          <p:nvPr/>
        </p:nvGrpSpPr>
        <p:grpSpPr>
          <a:xfrm>
            <a:off x="6032206" y="1637494"/>
            <a:ext cx="1950053" cy="1948629"/>
            <a:chOff x="6868966" y="1493944"/>
            <a:chExt cx="1779559" cy="1779559"/>
          </a:xfrm>
        </p:grpSpPr>
        <p:pic>
          <p:nvPicPr>
            <p:cNvPr id="119" name="Google Shape;119;p25"/>
            <p:cNvPicPr preferRelativeResize="0"/>
            <p:nvPr/>
          </p:nvPicPr>
          <p:blipFill rotWithShape="1">
            <a:blip r:embed="rId7">
              <a:alphaModFix/>
            </a:blip>
            <a:srcRect/>
            <a:stretch/>
          </p:blipFill>
          <p:spPr>
            <a:xfrm>
              <a:off x="6868966" y="1493944"/>
              <a:ext cx="1779559" cy="1779559"/>
            </a:xfrm>
            <a:prstGeom prst="rect">
              <a:avLst/>
            </a:prstGeom>
            <a:noFill/>
            <a:ln>
              <a:noFill/>
            </a:ln>
          </p:spPr>
        </p:pic>
        <p:sp>
          <p:nvSpPr>
            <p:cNvPr id="120" name="Google Shape;120;p25"/>
            <p:cNvSpPr/>
            <p:nvPr/>
          </p:nvSpPr>
          <p:spPr>
            <a:xfrm>
              <a:off x="7071555" y="2804060"/>
              <a:ext cx="1402822"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566B88"/>
                  </a:solidFill>
                  <a:latin typeface="Candara"/>
                  <a:ea typeface="Candara"/>
                  <a:cs typeface="Candara"/>
                  <a:sym typeface="Candara"/>
                </a:rPr>
                <a:t>UNIVERSITY OF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566B88"/>
                  </a:solidFill>
                  <a:latin typeface="Candara"/>
                  <a:ea typeface="Candara"/>
                  <a:cs typeface="Candara"/>
                  <a:sym typeface="Candara"/>
                </a:rPr>
                <a:t>ECONOMICS AND LAW</a:t>
              </a:r>
              <a:endParaRPr sz="1400" b="0" i="0" u="none" strike="noStrike" cap="none">
                <a:solidFill>
                  <a:srgbClr val="000000"/>
                </a:solidFill>
                <a:latin typeface="Arial"/>
                <a:ea typeface="Arial"/>
                <a:cs typeface="Arial"/>
                <a:sym typeface="Arial"/>
              </a:endParaRPr>
            </a:p>
          </p:txBody>
        </p:sp>
      </p:grpSp>
      <p:grpSp>
        <p:nvGrpSpPr>
          <p:cNvPr id="121" name="Google Shape;121;p25"/>
          <p:cNvGrpSpPr/>
          <p:nvPr/>
        </p:nvGrpSpPr>
        <p:grpSpPr>
          <a:xfrm>
            <a:off x="3097120" y="1740314"/>
            <a:ext cx="1652449" cy="1948629"/>
            <a:chOff x="4042753" y="1623056"/>
            <a:chExt cx="1521335" cy="1793641"/>
          </a:xfrm>
        </p:grpSpPr>
        <p:pic>
          <p:nvPicPr>
            <p:cNvPr id="122" name="Google Shape;122;p25"/>
            <p:cNvPicPr preferRelativeResize="0"/>
            <p:nvPr/>
          </p:nvPicPr>
          <p:blipFill rotWithShape="1">
            <a:blip r:embed="rId8">
              <a:alphaModFix/>
            </a:blip>
            <a:srcRect/>
            <a:stretch/>
          </p:blipFill>
          <p:spPr>
            <a:xfrm>
              <a:off x="4042753" y="1623056"/>
              <a:ext cx="1521335" cy="1521335"/>
            </a:xfrm>
            <a:prstGeom prst="rect">
              <a:avLst/>
            </a:prstGeom>
            <a:noFill/>
            <a:ln>
              <a:noFill/>
            </a:ln>
          </p:spPr>
        </p:pic>
        <p:sp>
          <p:nvSpPr>
            <p:cNvPr id="123" name="Google Shape;123;p25"/>
            <p:cNvSpPr/>
            <p:nvPr/>
          </p:nvSpPr>
          <p:spPr>
            <a:xfrm>
              <a:off x="4306029" y="2770366"/>
              <a:ext cx="97013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566B88"/>
                  </a:solidFill>
                  <a:latin typeface="Candara"/>
                  <a:ea typeface="Candara"/>
                  <a:cs typeface="Candara"/>
                  <a:sym typeface="Candara"/>
                </a:rPr>
                <a:t>UNIVERSITY OF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450"/>
                </a:spcBef>
                <a:spcAft>
                  <a:spcPts val="0"/>
                </a:spcAft>
                <a:buClr>
                  <a:srgbClr val="000000"/>
                </a:buClr>
                <a:buSzPts val="900"/>
                <a:buFont typeface="Arial"/>
                <a:buNone/>
              </a:pPr>
              <a:r>
                <a:rPr lang="en-US" sz="900" b="1" i="0" u="none" strike="noStrike" cap="none">
                  <a:solidFill>
                    <a:srgbClr val="586C89"/>
                  </a:solidFill>
                  <a:latin typeface="Candara"/>
                  <a:ea typeface="Candara"/>
                  <a:cs typeface="Candara"/>
                  <a:sym typeface="Candara"/>
                </a:rPr>
                <a:t>INFORMATION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450"/>
                </a:spcBef>
                <a:spcAft>
                  <a:spcPts val="0"/>
                </a:spcAft>
                <a:buClr>
                  <a:srgbClr val="000000"/>
                </a:buClr>
                <a:buSzPts val="900"/>
                <a:buFont typeface="Arial"/>
                <a:buNone/>
              </a:pPr>
              <a:r>
                <a:rPr lang="en-US" sz="900" b="1" i="0" u="none" strike="noStrike" cap="none">
                  <a:solidFill>
                    <a:srgbClr val="566B88"/>
                  </a:solidFill>
                  <a:latin typeface="Candara"/>
                  <a:ea typeface="Candara"/>
                  <a:cs typeface="Candara"/>
                  <a:sym typeface="Candara"/>
                </a:rPr>
                <a:t> TECHNOLOGY</a:t>
              </a:r>
              <a:endParaRPr sz="1400" b="0" i="0" u="none" strike="noStrike" cap="none">
                <a:solidFill>
                  <a:srgbClr val="000000"/>
                </a:solidFill>
                <a:latin typeface="Arial"/>
                <a:ea typeface="Arial"/>
                <a:cs typeface="Arial"/>
                <a:sym typeface="Arial"/>
              </a:endParaRPr>
            </a:p>
          </p:txBody>
        </p:sp>
      </p:grpSp>
      <p:grpSp>
        <p:nvGrpSpPr>
          <p:cNvPr id="124" name="Google Shape;124;p25"/>
          <p:cNvGrpSpPr/>
          <p:nvPr/>
        </p:nvGrpSpPr>
        <p:grpSpPr>
          <a:xfrm>
            <a:off x="4875850" y="1633248"/>
            <a:ext cx="1985018" cy="1983606"/>
            <a:chOff x="5936942" y="1563686"/>
            <a:chExt cx="1656537" cy="1656537"/>
          </a:xfrm>
        </p:grpSpPr>
        <p:pic>
          <p:nvPicPr>
            <p:cNvPr id="125" name="Google Shape;125;p25"/>
            <p:cNvPicPr preferRelativeResize="0"/>
            <p:nvPr/>
          </p:nvPicPr>
          <p:blipFill rotWithShape="1">
            <a:blip r:embed="rId9">
              <a:alphaModFix/>
            </a:blip>
            <a:srcRect/>
            <a:stretch/>
          </p:blipFill>
          <p:spPr>
            <a:xfrm>
              <a:off x="5936942" y="1563686"/>
              <a:ext cx="1656537" cy="1656537"/>
            </a:xfrm>
            <a:prstGeom prst="rect">
              <a:avLst/>
            </a:prstGeom>
            <a:noFill/>
            <a:ln>
              <a:noFill/>
            </a:ln>
          </p:spPr>
        </p:pic>
        <p:sp>
          <p:nvSpPr>
            <p:cNvPr id="126" name="Google Shape;126;p25"/>
            <p:cNvSpPr/>
            <p:nvPr/>
          </p:nvSpPr>
          <p:spPr>
            <a:xfrm>
              <a:off x="6378747" y="2799205"/>
              <a:ext cx="775327"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586C89"/>
                  </a:solidFill>
                  <a:latin typeface="Candara"/>
                  <a:ea typeface="Candara"/>
                  <a:cs typeface="Candara"/>
                  <a:sym typeface="Candara"/>
                </a:rPr>
                <a:t>AN GIANG</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586C89"/>
                  </a:solidFill>
                  <a:latin typeface="Candara"/>
                  <a:ea typeface="Candara"/>
                  <a:cs typeface="Candara"/>
                  <a:sym typeface="Candara"/>
                </a:rPr>
                <a:t>UNIVERSITY</a:t>
              </a:r>
              <a:endParaRPr sz="1400" b="0" i="0" u="none" strike="noStrike" cap="none">
                <a:solidFill>
                  <a:srgbClr val="000000"/>
                </a:solidFill>
                <a:latin typeface="Arial"/>
                <a:ea typeface="Arial"/>
                <a:cs typeface="Arial"/>
                <a:sym typeface="Arial"/>
              </a:endParaRPr>
            </a:p>
          </p:txBody>
        </p:sp>
      </p:grpSp>
      <p:grpSp>
        <p:nvGrpSpPr>
          <p:cNvPr id="127" name="Google Shape;127;p25"/>
          <p:cNvGrpSpPr/>
          <p:nvPr/>
        </p:nvGrpSpPr>
        <p:grpSpPr>
          <a:xfrm>
            <a:off x="5154691" y="4111254"/>
            <a:ext cx="2979737" cy="1358916"/>
            <a:chOff x="528607" y="836"/>
            <a:chExt cx="2979770" cy="1359565"/>
          </a:xfrm>
        </p:grpSpPr>
        <p:sp>
          <p:nvSpPr>
            <p:cNvPr id="128" name="Google Shape;128;p25"/>
            <p:cNvSpPr/>
            <p:nvPr/>
          </p:nvSpPr>
          <p:spPr>
            <a:xfrm rot="10800000">
              <a:off x="823782" y="836"/>
              <a:ext cx="2684595" cy="590350"/>
            </a:xfrm>
            <a:prstGeom prst="homePlate">
              <a:avLst>
                <a:gd name="adj" fmla="val 50001"/>
              </a:avLst>
            </a:prstGeom>
            <a:solidFill>
              <a:srgbClr val="3A66B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25"/>
            <p:cNvSpPr txBox="1"/>
            <p:nvPr/>
          </p:nvSpPr>
          <p:spPr>
            <a:xfrm>
              <a:off x="971369" y="836"/>
              <a:ext cx="2537008" cy="590350"/>
            </a:xfrm>
            <a:prstGeom prst="rect">
              <a:avLst/>
            </a:prstGeom>
            <a:noFill/>
            <a:ln>
              <a:noFill/>
            </a:ln>
          </p:spPr>
          <p:txBody>
            <a:bodyPr spcFirstLastPara="1" wrap="square" lIns="260325" tIns="53325" rIns="99550" bIns="53325" anchor="ctr" anchorCtr="0">
              <a:noAutofit/>
            </a:bodyPr>
            <a:lstStyle/>
            <a:p>
              <a:pPr marL="0" marR="0" lvl="0" indent="0" algn="l" rtl="0">
                <a:lnSpc>
                  <a:spcPct val="90000"/>
                </a:lnSpc>
                <a:spcBef>
                  <a:spcPts val="0"/>
                </a:spcBef>
                <a:spcAft>
                  <a:spcPts val="0"/>
                </a:spcAft>
                <a:buClr>
                  <a:srgbClr val="FFFFFF"/>
                </a:buClr>
                <a:buSzPts val="1400"/>
                <a:buFont typeface="Candara"/>
                <a:buNone/>
              </a:pPr>
              <a:r>
                <a:rPr lang="en-US" sz="1400" b="1" i="0" u="none" strike="noStrike" cap="none">
                  <a:solidFill>
                    <a:srgbClr val="FFFFFF"/>
                  </a:solidFill>
                  <a:latin typeface="Candara"/>
                  <a:ea typeface="Candara"/>
                  <a:cs typeface="Candara"/>
                  <a:sym typeface="Candara"/>
                </a:rPr>
                <a:t>Institute For Environment &amp; Resources</a:t>
              </a:r>
              <a:endParaRPr sz="1400" b="0" i="0" u="none" strike="noStrike" cap="none">
                <a:solidFill>
                  <a:srgbClr val="FFFFFF"/>
                </a:solidFill>
                <a:latin typeface="Calibri"/>
                <a:ea typeface="Calibri"/>
                <a:cs typeface="Calibri"/>
                <a:sym typeface="Calibri"/>
              </a:endParaRPr>
            </a:p>
          </p:txBody>
        </p:sp>
        <p:sp>
          <p:nvSpPr>
            <p:cNvPr id="130" name="Google Shape;130;p25"/>
            <p:cNvSpPr/>
            <p:nvPr/>
          </p:nvSpPr>
          <p:spPr>
            <a:xfrm>
              <a:off x="528607" y="836"/>
              <a:ext cx="590350" cy="590350"/>
            </a:xfrm>
            <a:prstGeom prst="ellipse">
              <a:avLst/>
            </a:prstGeom>
            <a:blipFill rotWithShape="1">
              <a:blip r:embed="rId10">
                <a:alphaModFix/>
              </a:blip>
              <a:stretch>
                <a:fillRect/>
              </a:stretch>
            </a:blipFill>
            <a:ln w="12700"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25"/>
            <p:cNvSpPr/>
            <p:nvPr/>
          </p:nvSpPr>
          <p:spPr>
            <a:xfrm rot="10800000">
              <a:off x="823782" y="751189"/>
              <a:ext cx="2684595" cy="590350"/>
            </a:xfrm>
            <a:prstGeom prst="homePlate">
              <a:avLst>
                <a:gd name="adj" fmla="val 50001"/>
              </a:avLst>
            </a:prstGeom>
            <a:solidFill>
              <a:srgbClr val="9BABD7"/>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25"/>
            <p:cNvSpPr txBox="1"/>
            <p:nvPr/>
          </p:nvSpPr>
          <p:spPr>
            <a:xfrm>
              <a:off x="971369" y="770051"/>
              <a:ext cx="2537008" cy="590350"/>
            </a:xfrm>
            <a:prstGeom prst="rect">
              <a:avLst/>
            </a:prstGeom>
            <a:solidFill>
              <a:srgbClr val="3966B2"/>
            </a:solidFill>
            <a:ln>
              <a:noFill/>
            </a:ln>
          </p:spPr>
          <p:txBody>
            <a:bodyPr spcFirstLastPara="1" wrap="square" lIns="260325" tIns="53325" rIns="99550" bIns="53325" anchor="ctr" anchorCtr="0">
              <a:noAutofit/>
            </a:bodyPr>
            <a:lstStyle/>
            <a:p>
              <a:pPr marL="0" marR="0" lvl="0" indent="0" algn="l" rtl="0">
                <a:lnSpc>
                  <a:spcPct val="90000"/>
                </a:lnSpc>
                <a:spcBef>
                  <a:spcPts val="0"/>
                </a:spcBef>
                <a:spcAft>
                  <a:spcPts val="0"/>
                </a:spcAft>
                <a:buClr>
                  <a:srgbClr val="FFFFFF"/>
                </a:buClr>
                <a:buSzPts val="1400"/>
                <a:buFont typeface="Candara"/>
                <a:buNone/>
              </a:pPr>
              <a:r>
                <a:rPr lang="en-US" sz="1400" b="1" i="0" u="none" strike="noStrike" cap="none">
                  <a:solidFill>
                    <a:srgbClr val="FFFFFF"/>
                  </a:solidFill>
                  <a:latin typeface="Candara"/>
                  <a:ea typeface="Candara"/>
                  <a:cs typeface="Candara"/>
                  <a:sym typeface="Candara"/>
                </a:rPr>
                <a:t>VNU-IT Park</a:t>
              </a:r>
              <a:endParaRPr sz="1400" b="0" i="0" u="none" strike="noStrike" cap="none">
                <a:solidFill>
                  <a:srgbClr val="FFFFFF"/>
                </a:solidFill>
                <a:latin typeface="Calibri"/>
                <a:ea typeface="Calibri"/>
                <a:cs typeface="Calibri"/>
                <a:sym typeface="Calibri"/>
              </a:endParaRPr>
            </a:p>
          </p:txBody>
        </p:sp>
        <p:sp>
          <p:nvSpPr>
            <p:cNvPr id="133" name="Google Shape;133;p25"/>
            <p:cNvSpPr/>
            <p:nvPr/>
          </p:nvSpPr>
          <p:spPr>
            <a:xfrm>
              <a:off x="528607" y="770051"/>
              <a:ext cx="590350" cy="590350"/>
            </a:xfrm>
            <a:prstGeom prst="ellipse">
              <a:avLst/>
            </a:prstGeom>
            <a:blipFill rotWithShape="1">
              <a:blip r:embed="rId10">
                <a:alphaModFix/>
              </a:blip>
              <a:stretch>
                <a:fillRect/>
              </a:stretch>
            </a:blipFill>
            <a:ln w="12700"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134" name="Google Shape;134;p25"/>
          <p:cNvPicPr preferRelativeResize="0"/>
          <p:nvPr/>
        </p:nvPicPr>
        <p:blipFill rotWithShape="1">
          <a:blip r:embed="rId11">
            <a:alphaModFix/>
          </a:blip>
          <a:srcRect/>
          <a:stretch/>
        </p:blipFill>
        <p:spPr>
          <a:xfrm>
            <a:off x="3840163" y="827088"/>
            <a:ext cx="1925637" cy="1258887"/>
          </a:xfrm>
          <a:prstGeom prst="rect">
            <a:avLst/>
          </a:prstGeom>
          <a:noFill/>
          <a:ln>
            <a:noFill/>
          </a:ln>
        </p:spPr>
      </p:pic>
      <p:sp>
        <p:nvSpPr>
          <p:cNvPr id="135" name="Google Shape;135;p25"/>
          <p:cNvSpPr/>
          <p:nvPr/>
        </p:nvSpPr>
        <p:spPr>
          <a:xfrm>
            <a:off x="563563" y="1889125"/>
            <a:ext cx="8207375" cy="1814513"/>
          </a:xfrm>
          <a:prstGeom prst="rect">
            <a:avLst/>
          </a:prstGeom>
          <a:noFill/>
          <a:ln w="381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nvGrpSpPr>
          <p:cNvPr id="136" name="Google Shape;136;p25"/>
          <p:cNvGrpSpPr/>
          <p:nvPr/>
        </p:nvGrpSpPr>
        <p:grpSpPr>
          <a:xfrm>
            <a:off x="1208322" y="4090457"/>
            <a:ext cx="2979737" cy="2122488"/>
            <a:chOff x="528607" y="836"/>
            <a:chExt cx="2979770" cy="2123498"/>
          </a:xfrm>
        </p:grpSpPr>
        <p:sp>
          <p:nvSpPr>
            <p:cNvPr id="137" name="Google Shape;137;p25"/>
            <p:cNvSpPr/>
            <p:nvPr/>
          </p:nvSpPr>
          <p:spPr>
            <a:xfrm rot="10800000">
              <a:off x="823782" y="836"/>
              <a:ext cx="2684595" cy="590350"/>
            </a:xfrm>
            <a:prstGeom prst="homePlate">
              <a:avLst>
                <a:gd name="adj" fmla="val 50001"/>
              </a:avLst>
            </a:prstGeom>
            <a:solidFill>
              <a:srgbClr val="3A66B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25"/>
            <p:cNvSpPr txBox="1"/>
            <p:nvPr/>
          </p:nvSpPr>
          <p:spPr>
            <a:xfrm>
              <a:off x="971369" y="836"/>
              <a:ext cx="2537008" cy="590350"/>
            </a:xfrm>
            <a:prstGeom prst="rect">
              <a:avLst/>
            </a:prstGeom>
            <a:noFill/>
            <a:ln>
              <a:noFill/>
            </a:ln>
          </p:spPr>
          <p:txBody>
            <a:bodyPr spcFirstLastPara="1" wrap="square" lIns="260325" tIns="53325" rIns="99550" bIns="53325" anchor="ctr" anchorCtr="0">
              <a:noAutofit/>
            </a:bodyPr>
            <a:lstStyle/>
            <a:p>
              <a:pPr marL="0" marR="0" lvl="0" indent="0" algn="l" rtl="0">
                <a:lnSpc>
                  <a:spcPct val="90000"/>
                </a:lnSpc>
                <a:spcBef>
                  <a:spcPts val="0"/>
                </a:spcBef>
                <a:spcAft>
                  <a:spcPts val="0"/>
                </a:spcAft>
                <a:buClr>
                  <a:srgbClr val="FFFFFF"/>
                </a:buClr>
                <a:buSzPts val="1400"/>
                <a:buFont typeface="Candara"/>
                <a:buNone/>
              </a:pPr>
              <a:r>
                <a:rPr lang="en-US" sz="1400" b="1" i="0" u="none" strike="noStrike" cap="none">
                  <a:solidFill>
                    <a:srgbClr val="FFFFFF"/>
                  </a:solidFill>
                  <a:latin typeface="Candara"/>
                  <a:ea typeface="Candara"/>
                  <a:cs typeface="Candara"/>
                  <a:sym typeface="Candara"/>
                </a:rPr>
                <a:t>Center for Information Technology Development  </a:t>
              </a:r>
              <a:endParaRPr sz="1400" b="0" i="0" u="none" strike="noStrike" cap="none">
                <a:solidFill>
                  <a:srgbClr val="FFFFFF"/>
                </a:solidFill>
                <a:latin typeface="Calibri"/>
                <a:ea typeface="Calibri"/>
                <a:cs typeface="Calibri"/>
                <a:sym typeface="Calibri"/>
              </a:endParaRPr>
            </a:p>
          </p:txBody>
        </p:sp>
        <p:sp>
          <p:nvSpPr>
            <p:cNvPr id="139" name="Google Shape;139;p25"/>
            <p:cNvSpPr/>
            <p:nvPr/>
          </p:nvSpPr>
          <p:spPr>
            <a:xfrm>
              <a:off x="528607" y="836"/>
              <a:ext cx="590350" cy="590350"/>
            </a:xfrm>
            <a:prstGeom prst="ellipse">
              <a:avLst/>
            </a:prstGeom>
            <a:blipFill rotWithShape="1">
              <a:blip r:embed="rId10">
                <a:alphaModFix/>
              </a:blip>
              <a:stretch>
                <a:fillRect/>
              </a:stretch>
            </a:blipFill>
            <a:ln w="12700"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25"/>
            <p:cNvSpPr/>
            <p:nvPr/>
          </p:nvSpPr>
          <p:spPr>
            <a:xfrm rot="10800000">
              <a:off x="823782" y="767410"/>
              <a:ext cx="2684595" cy="590350"/>
            </a:xfrm>
            <a:prstGeom prst="homePlate">
              <a:avLst>
                <a:gd name="adj" fmla="val 50001"/>
              </a:avLst>
            </a:prstGeom>
            <a:solidFill>
              <a:srgbClr val="6786C7"/>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25"/>
            <p:cNvSpPr txBox="1"/>
            <p:nvPr/>
          </p:nvSpPr>
          <p:spPr>
            <a:xfrm>
              <a:off x="971369" y="767410"/>
              <a:ext cx="2537008" cy="590350"/>
            </a:xfrm>
            <a:prstGeom prst="rect">
              <a:avLst/>
            </a:prstGeom>
            <a:solidFill>
              <a:srgbClr val="3966B2"/>
            </a:solidFill>
            <a:ln>
              <a:noFill/>
            </a:ln>
          </p:spPr>
          <p:txBody>
            <a:bodyPr spcFirstLastPara="1" wrap="square" lIns="260325" tIns="53325" rIns="99550" bIns="53325" anchor="ctr" anchorCtr="0">
              <a:noAutofit/>
            </a:bodyPr>
            <a:lstStyle/>
            <a:p>
              <a:pPr marL="0" marR="0" lvl="0" indent="0" algn="l" rtl="0">
                <a:lnSpc>
                  <a:spcPct val="90000"/>
                </a:lnSpc>
                <a:spcBef>
                  <a:spcPts val="0"/>
                </a:spcBef>
                <a:spcAft>
                  <a:spcPts val="0"/>
                </a:spcAft>
                <a:buClr>
                  <a:srgbClr val="FFFFFF"/>
                </a:buClr>
                <a:buSzPts val="1400"/>
                <a:buFont typeface="Candara"/>
                <a:buNone/>
              </a:pPr>
              <a:r>
                <a:rPr lang="en-US" sz="1400" b="1" i="0" u="none" strike="noStrike" cap="none">
                  <a:solidFill>
                    <a:srgbClr val="FFFFFF"/>
                  </a:solidFill>
                  <a:latin typeface="Candara"/>
                  <a:ea typeface="Candara"/>
                  <a:cs typeface="Candara"/>
                  <a:sym typeface="Candara"/>
                </a:rPr>
                <a:t>Center for Testing &amp; Quality Assessment  </a:t>
              </a:r>
              <a:endParaRPr sz="1400" b="0" i="0" u="none" strike="noStrike" cap="none">
                <a:solidFill>
                  <a:srgbClr val="FFFFFF"/>
                </a:solidFill>
                <a:latin typeface="Calibri"/>
                <a:ea typeface="Calibri"/>
                <a:cs typeface="Calibri"/>
                <a:sym typeface="Calibri"/>
              </a:endParaRPr>
            </a:p>
          </p:txBody>
        </p:sp>
        <p:sp>
          <p:nvSpPr>
            <p:cNvPr id="142" name="Google Shape;142;p25"/>
            <p:cNvSpPr/>
            <p:nvPr/>
          </p:nvSpPr>
          <p:spPr>
            <a:xfrm>
              <a:off x="528607" y="767410"/>
              <a:ext cx="590350" cy="590350"/>
            </a:xfrm>
            <a:prstGeom prst="ellipse">
              <a:avLst/>
            </a:prstGeom>
            <a:blipFill rotWithShape="1">
              <a:blip r:embed="rId10">
                <a:alphaModFix/>
              </a:blip>
              <a:stretch>
                <a:fillRect/>
              </a:stretch>
            </a:blipFill>
            <a:ln w="12700"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 name="Google Shape;143;p25"/>
            <p:cNvSpPr/>
            <p:nvPr/>
          </p:nvSpPr>
          <p:spPr>
            <a:xfrm rot="10800000">
              <a:off x="823782" y="1533984"/>
              <a:ext cx="2684595" cy="590350"/>
            </a:xfrm>
            <a:prstGeom prst="homePlate">
              <a:avLst>
                <a:gd name="adj" fmla="val 50001"/>
              </a:avLst>
            </a:prstGeom>
            <a:solidFill>
              <a:srgbClr val="9BABD7"/>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 name="Google Shape;144;p25"/>
            <p:cNvSpPr txBox="1"/>
            <p:nvPr/>
          </p:nvSpPr>
          <p:spPr>
            <a:xfrm>
              <a:off x="971369" y="1533984"/>
              <a:ext cx="2537008" cy="590350"/>
            </a:xfrm>
            <a:prstGeom prst="rect">
              <a:avLst/>
            </a:prstGeom>
            <a:solidFill>
              <a:srgbClr val="3966B2"/>
            </a:solidFill>
            <a:ln>
              <a:noFill/>
            </a:ln>
          </p:spPr>
          <p:txBody>
            <a:bodyPr spcFirstLastPara="1" wrap="square" lIns="260325" tIns="53325" rIns="99550" bIns="53325" anchor="ctr" anchorCtr="0">
              <a:noAutofit/>
            </a:bodyPr>
            <a:lstStyle/>
            <a:p>
              <a:pPr marL="0" marR="0" lvl="0" indent="0" algn="l" rtl="0">
                <a:lnSpc>
                  <a:spcPct val="90000"/>
                </a:lnSpc>
                <a:spcBef>
                  <a:spcPts val="0"/>
                </a:spcBef>
                <a:spcAft>
                  <a:spcPts val="0"/>
                </a:spcAft>
                <a:buClr>
                  <a:srgbClr val="FFFFFF"/>
                </a:buClr>
                <a:buSzPts val="1400"/>
                <a:buFont typeface="Candara"/>
                <a:buNone/>
              </a:pPr>
              <a:r>
                <a:rPr lang="en-US" sz="1400" b="1" i="0" u="none" strike="noStrike" cap="none">
                  <a:solidFill>
                    <a:srgbClr val="FFFFFF"/>
                  </a:solidFill>
                  <a:latin typeface="Candara"/>
                  <a:ea typeface="Candara"/>
                  <a:cs typeface="Candara"/>
                  <a:sym typeface="Candara"/>
                </a:rPr>
                <a:t>High school for the Gifted</a:t>
              </a:r>
              <a:endParaRPr sz="1400" b="0" i="0" u="none" strike="noStrike" cap="none">
                <a:solidFill>
                  <a:srgbClr val="FFFFFF"/>
                </a:solidFill>
                <a:latin typeface="Calibri"/>
                <a:ea typeface="Calibri"/>
                <a:cs typeface="Calibri"/>
                <a:sym typeface="Calibri"/>
              </a:endParaRPr>
            </a:p>
          </p:txBody>
        </p:sp>
        <p:sp>
          <p:nvSpPr>
            <p:cNvPr id="145" name="Google Shape;145;p25"/>
            <p:cNvSpPr/>
            <p:nvPr/>
          </p:nvSpPr>
          <p:spPr>
            <a:xfrm>
              <a:off x="528607" y="1533984"/>
              <a:ext cx="590350" cy="590350"/>
            </a:xfrm>
            <a:prstGeom prst="ellipse">
              <a:avLst/>
            </a:prstGeom>
            <a:blipFill rotWithShape="1">
              <a:blip r:embed="rId10">
                <a:alphaModFix/>
              </a:blip>
              <a:stretch>
                <a:fillRect/>
              </a:stretch>
            </a:blipFill>
            <a:ln w="12700"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6" name="Google Shape;146;p25"/>
          <p:cNvSpPr/>
          <p:nvPr/>
        </p:nvSpPr>
        <p:spPr>
          <a:xfrm>
            <a:off x="7551110" y="3089916"/>
            <a:ext cx="1306310" cy="36945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566B88"/>
                </a:solidFill>
                <a:latin typeface="Candara"/>
                <a:ea typeface="Candara"/>
                <a:cs typeface="Candara"/>
                <a:sym typeface="Candara"/>
              </a:rPr>
              <a:t>UNIVERSITY OF</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566B88"/>
                </a:solidFill>
                <a:latin typeface="Candara"/>
                <a:ea typeface="Candara"/>
                <a:cs typeface="Candara"/>
                <a:sym typeface="Candara"/>
              </a:rPr>
              <a:t>HEALTH SCIENCES</a:t>
            </a:r>
            <a:endParaRPr sz="1400" b="0" i="0" u="none" strike="noStrike" cap="none">
              <a:solidFill>
                <a:srgbClr val="000000"/>
              </a:solidFill>
              <a:latin typeface="Arial"/>
              <a:ea typeface="Arial"/>
              <a:cs typeface="Arial"/>
              <a:sym typeface="Arial"/>
            </a:endParaRPr>
          </a:p>
        </p:txBody>
      </p:sp>
      <p:pic>
        <p:nvPicPr>
          <p:cNvPr id="147" name="Google Shape;147;p25"/>
          <p:cNvPicPr preferRelativeResize="0"/>
          <p:nvPr/>
        </p:nvPicPr>
        <p:blipFill rotWithShape="1">
          <a:blip r:embed="rId12">
            <a:alphaModFix/>
          </a:blip>
          <a:srcRect l="20827" t="3586" r="18786" b="39728"/>
          <a:stretch/>
        </p:blipFill>
        <p:spPr>
          <a:xfrm>
            <a:off x="7838961" y="2282050"/>
            <a:ext cx="730602" cy="685800"/>
          </a:xfrm>
          <a:prstGeom prst="rect">
            <a:avLst/>
          </a:prstGeom>
          <a:noFill/>
          <a:ln>
            <a:noFill/>
          </a:ln>
        </p:spPr>
      </p:pic>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pic>
        <p:nvPicPr>
          <p:cNvPr id="153" name="Google Shape;153;p4"/>
          <p:cNvPicPr preferRelativeResize="0"/>
          <p:nvPr/>
        </p:nvPicPr>
        <p:blipFill rotWithShape="1">
          <a:blip r:embed="rId3">
            <a:alphaModFix/>
          </a:blip>
          <a:srcRect r="-285"/>
          <a:stretch/>
        </p:blipFill>
        <p:spPr>
          <a:xfrm>
            <a:off x="0" y="1008455"/>
            <a:ext cx="9170302" cy="1443794"/>
          </a:xfrm>
          <a:custGeom>
            <a:avLst/>
            <a:gdLst/>
            <a:ahLst/>
            <a:cxnLst/>
            <a:rect l="l" t="t" r="r" b="b"/>
            <a:pathLst>
              <a:path w="12227069" h="4732421" extrusionOk="0">
                <a:moveTo>
                  <a:pt x="0" y="0"/>
                </a:moveTo>
                <a:lnTo>
                  <a:pt x="12227069" y="0"/>
                </a:lnTo>
                <a:lnTo>
                  <a:pt x="12227069" y="4732421"/>
                </a:lnTo>
                <a:lnTo>
                  <a:pt x="0" y="4732421"/>
                </a:lnTo>
                <a:lnTo>
                  <a:pt x="0" y="0"/>
                </a:lnTo>
                <a:close/>
              </a:path>
            </a:pathLst>
          </a:custGeom>
          <a:noFill/>
          <a:ln>
            <a:noFill/>
          </a:ln>
        </p:spPr>
      </p:pic>
      <p:sp>
        <p:nvSpPr>
          <p:cNvPr id="154" name="Google Shape;154;p4"/>
          <p:cNvSpPr/>
          <p:nvPr/>
        </p:nvSpPr>
        <p:spPr>
          <a:xfrm>
            <a:off x="0" y="2238375"/>
            <a:ext cx="9144000" cy="14605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155" name="Google Shape;155;p4"/>
          <p:cNvSpPr txBox="1"/>
          <p:nvPr/>
        </p:nvSpPr>
        <p:spPr>
          <a:xfrm>
            <a:off x="193675" y="2863850"/>
            <a:ext cx="3675063" cy="85725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3000"/>
              <a:buFont typeface="Calibri"/>
              <a:buNone/>
            </a:pPr>
            <a:r>
              <a:rPr lang="en-US" sz="3000" b="1" i="0" u="none" strike="noStrike" cap="none">
                <a:solidFill>
                  <a:srgbClr val="023189"/>
                </a:solidFill>
                <a:latin typeface="Calibri"/>
                <a:ea typeface="Calibri"/>
                <a:cs typeface="Calibri"/>
                <a:sym typeface="Calibri"/>
              </a:rPr>
              <a:t>VISION AND MISSION</a:t>
            </a:r>
            <a:endParaRPr sz="1400" b="0" i="0" u="none" strike="noStrike" cap="none">
              <a:solidFill>
                <a:srgbClr val="000000"/>
              </a:solidFill>
              <a:latin typeface="Arial"/>
              <a:ea typeface="Arial"/>
              <a:cs typeface="Arial"/>
              <a:sym typeface="Arial"/>
            </a:endParaRPr>
          </a:p>
        </p:txBody>
      </p:sp>
      <p:sp>
        <p:nvSpPr>
          <p:cNvPr id="156" name="Google Shape;156;p4"/>
          <p:cNvSpPr txBox="1"/>
          <p:nvPr/>
        </p:nvSpPr>
        <p:spPr>
          <a:xfrm>
            <a:off x="193675" y="4137025"/>
            <a:ext cx="8888413" cy="2192868"/>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500"/>
              <a:buFont typeface="Arial"/>
              <a:buNone/>
            </a:pPr>
            <a:r>
              <a:rPr lang="en-US" sz="1500" b="1" i="0" u="none" strike="noStrike" cap="none">
                <a:solidFill>
                  <a:srgbClr val="023189"/>
                </a:solidFill>
                <a:latin typeface="Calibri"/>
                <a:ea typeface="Calibri"/>
                <a:cs typeface="Calibri"/>
                <a:sym typeface="Calibri"/>
              </a:rPr>
              <a:t>MISSION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350"/>
              <a:buFont typeface="Arial"/>
              <a:buNone/>
            </a:pPr>
            <a:r>
              <a:rPr lang="en-US" sz="1350" b="0" i="1" u="none" strike="noStrike" cap="none">
                <a:solidFill>
                  <a:srgbClr val="000000"/>
                </a:solidFill>
                <a:latin typeface="Calibri"/>
                <a:ea typeface="Calibri"/>
                <a:cs typeface="Calibri"/>
                <a:sym typeface="Calibri"/>
              </a:rPr>
              <a:t>- To become an international higher education institution with a Vietnamese cultural identity;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350"/>
              <a:buFont typeface="Arial"/>
              <a:buNone/>
            </a:pPr>
            <a:r>
              <a:rPr lang="en-US" sz="1350" b="0" i="1" u="none" strike="noStrike" cap="none">
                <a:solidFill>
                  <a:srgbClr val="000000"/>
                </a:solidFill>
                <a:latin typeface="Calibri"/>
                <a:ea typeface="Calibri"/>
                <a:cs typeface="Calibri"/>
                <a:sym typeface="Calibri"/>
              </a:rPr>
              <a:t>- To pioneer in adopting an advanced and autonomous higher education governance model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350"/>
              <a:buFont typeface="Arial"/>
              <a:buNone/>
            </a:pPr>
            <a:r>
              <a:rPr lang="en-US" sz="1350" b="0" i="1" u="none" strike="noStrike" cap="none">
                <a:solidFill>
                  <a:srgbClr val="000000"/>
                </a:solidFill>
                <a:latin typeface="Calibri"/>
                <a:ea typeface="Calibri"/>
                <a:cs typeface="Calibri"/>
                <a:sym typeface="Calibri"/>
              </a:rPr>
              <a:t>- To offer higher education programs in a wide range of areas, all accredited by regional and international accreditation organizations;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350"/>
              <a:buFont typeface="Arial"/>
              <a:buNone/>
            </a:pPr>
            <a:r>
              <a:rPr lang="en-US" sz="1350" b="0" i="1" u="none" strike="noStrike" cap="none">
                <a:solidFill>
                  <a:srgbClr val="000000"/>
                </a:solidFill>
                <a:latin typeface="Calibri"/>
                <a:ea typeface="Calibri"/>
                <a:cs typeface="Calibri"/>
                <a:sym typeface="Calibri"/>
              </a:rPr>
              <a:t>- To enhance internationalization by using English as the medium of instruction. Students are trained to become global citizens with a high self-awareness of their social responsibility for a long-term, sustainable development;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350"/>
              <a:buFont typeface="Arial"/>
              <a:buNone/>
            </a:pPr>
            <a:r>
              <a:rPr lang="en-US" sz="1350" b="0" i="1" u="none" strike="noStrike" cap="none">
                <a:solidFill>
                  <a:srgbClr val="000000"/>
                </a:solidFill>
                <a:latin typeface="Calibri"/>
                <a:ea typeface="Calibri"/>
                <a:cs typeface="Calibri"/>
                <a:sym typeface="Calibri"/>
              </a:rPr>
              <a:t>- To pursue excellence in basic and applied research in order to meet the demand for innovative and sustainable development of industries, provinces and regions; to promote connectiveness by means of collaboration activities and social services.</a:t>
            </a:r>
            <a:endParaRPr sz="1400" b="0" i="0" u="none" strike="noStrike" cap="none">
              <a:solidFill>
                <a:srgbClr val="000000"/>
              </a:solidFill>
              <a:latin typeface="Arial"/>
              <a:ea typeface="Arial"/>
              <a:cs typeface="Arial"/>
              <a:sym typeface="Arial"/>
            </a:endParaRPr>
          </a:p>
        </p:txBody>
      </p:sp>
      <p:sp>
        <p:nvSpPr>
          <p:cNvPr id="157" name="Google Shape;157;p4"/>
          <p:cNvSpPr/>
          <p:nvPr/>
        </p:nvSpPr>
        <p:spPr>
          <a:xfrm>
            <a:off x="4098030" y="2692293"/>
            <a:ext cx="4859337" cy="1717353"/>
          </a:xfrm>
          <a:prstGeom prst="rect">
            <a:avLst/>
          </a:prstGeom>
          <a:noFill/>
          <a:ln>
            <a:noFill/>
          </a:ln>
        </p:spPr>
        <p:txBody>
          <a:bodyPr spcFirstLastPara="1" wrap="square" lIns="91425" tIns="45700" rIns="91425" bIns="45700" anchor="t" anchorCtr="0">
            <a:spAutoFit/>
          </a:bodyPr>
          <a:lstStyle/>
          <a:p>
            <a:pPr marL="0" marR="0" lvl="0" indent="0" algn="just" rtl="0">
              <a:lnSpc>
                <a:spcPct val="110000"/>
              </a:lnSpc>
              <a:spcBef>
                <a:spcPts val="0"/>
              </a:spcBef>
              <a:spcAft>
                <a:spcPts val="0"/>
              </a:spcAft>
              <a:buClr>
                <a:srgbClr val="000000"/>
              </a:buClr>
              <a:buSzPts val="1500"/>
              <a:buFont typeface="Arial"/>
              <a:buNone/>
            </a:pPr>
            <a:r>
              <a:rPr lang="en-US" sz="1500" b="1" i="0" u="none" strike="noStrike" cap="none">
                <a:solidFill>
                  <a:srgbClr val="023189"/>
                </a:solidFill>
                <a:latin typeface="Calibri"/>
                <a:ea typeface="Calibri"/>
                <a:cs typeface="Calibri"/>
                <a:sym typeface="Calibri"/>
              </a:rPr>
              <a:t>VISION </a:t>
            </a:r>
            <a:r>
              <a:rPr lang="en-US" sz="1350" b="0" i="1" u="none" strike="noStrike" cap="none">
                <a:solidFill>
                  <a:srgbClr val="000099"/>
                </a:solidFill>
                <a:latin typeface="Calibri"/>
                <a:ea typeface="Calibri"/>
                <a:cs typeface="Calibri"/>
                <a:sym typeface="Calibri"/>
              </a:rPr>
              <a:t>   </a:t>
            </a:r>
            <a:r>
              <a:rPr lang="en-US" sz="1350" b="0" i="1" u="none" strike="noStrike" cap="none">
                <a:solidFill>
                  <a:srgbClr val="000000"/>
                </a:solidFill>
                <a:latin typeface="Calibri"/>
                <a:ea typeface="Calibri"/>
                <a:cs typeface="Calibri"/>
                <a:sym typeface="Calibri"/>
              </a:rPr>
              <a:t>    </a:t>
            </a:r>
            <a:br>
              <a:rPr lang="en-US" sz="1350" b="0" i="1" u="none" strike="noStrike" cap="none">
                <a:solidFill>
                  <a:srgbClr val="000000"/>
                </a:solidFill>
                <a:latin typeface="Calibri"/>
                <a:ea typeface="Calibri"/>
                <a:cs typeface="Calibri"/>
                <a:sym typeface="Calibri"/>
              </a:rPr>
            </a:br>
            <a:r>
              <a:rPr lang="en-US" sz="1350" b="0" i="1" u="none" strike="noStrike" cap="none">
                <a:solidFill>
                  <a:srgbClr val="000000"/>
                </a:solidFill>
                <a:latin typeface="Calibri"/>
                <a:ea typeface="Calibri"/>
                <a:cs typeface="Calibri"/>
                <a:sym typeface="Calibri"/>
              </a:rPr>
              <a:t>International University – Viet Nam National University Ho Chi Minh City (IU-VNU) strives to become one of the leading research – oriented universities in Vietnam and Asia, with an international, autonomous, and creative educational institution with the aim of nurturing talent and providing high quality labor for both domestic and international workforces.</a:t>
            </a:r>
            <a:endParaRPr sz="1350" b="0" i="1" u="none" strike="noStrike" cap="none">
              <a:solidFill>
                <a:srgbClr val="000000"/>
              </a:solidFill>
              <a:latin typeface="Calibri"/>
              <a:ea typeface="Calibri"/>
              <a:cs typeface="Calibri"/>
              <a:sym typeface="Calibri"/>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pic>
        <p:nvPicPr>
          <p:cNvPr id="163" name="Google Shape;163;p5"/>
          <p:cNvPicPr preferRelativeResize="0"/>
          <p:nvPr/>
        </p:nvPicPr>
        <p:blipFill rotWithShape="1">
          <a:blip r:embed="rId3">
            <a:alphaModFix/>
          </a:blip>
          <a:srcRect/>
          <a:stretch/>
        </p:blipFill>
        <p:spPr>
          <a:xfrm>
            <a:off x="-3175" y="904875"/>
            <a:ext cx="9151938" cy="5143500"/>
          </a:xfrm>
          <a:prstGeom prst="rect">
            <a:avLst/>
          </a:prstGeom>
          <a:noFill/>
          <a:ln>
            <a:noFill/>
          </a:ln>
        </p:spPr>
      </p:pic>
      <p:sp>
        <p:nvSpPr>
          <p:cNvPr id="164" name="Google Shape;164;p5"/>
          <p:cNvSpPr/>
          <p:nvPr/>
        </p:nvSpPr>
        <p:spPr>
          <a:xfrm>
            <a:off x="5613400" y="2901950"/>
            <a:ext cx="3535363" cy="1581150"/>
          </a:xfrm>
          <a:prstGeom prst="rect">
            <a:avLst/>
          </a:prstGeom>
          <a:solidFill>
            <a:schemeClr val="lt1">
              <a:alpha val="67843"/>
            </a:schemeClr>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165" name="Google Shape;165;p5"/>
          <p:cNvSpPr/>
          <p:nvPr/>
        </p:nvSpPr>
        <p:spPr>
          <a:xfrm>
            <a:off x="5899150" y="3648869"/>
            <a:ext cx="1235075" cy="3698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Candara"/>
                <a:ea typeface="Candara"/>
                <a:cs typeface="Candara"/>
                <a:sym typeface="Candara"/>
              </a:rPr>
              <a:t> 1. Physics </a:t>
            </a:r>
            <a:endParaRPr sz="1800" b="1" i="0" u="none" strike="noStrike" cap="none">
              <a:solidFill>
                <a:srgbClr val="000000"/>
              </a:solidFill>
              <a:latin typeface="Calibri"/>
              <a:ea typeface="Calibri"/>
              <a:cs typeface="Calibri"/>
              <a:sym typeface="Calibri"/>
            </a:endParaRPr>
          </a:p>
        </p:txBody>
      </p:sp>
      <p:sp>
        <p:nvSpPr>
          <p:cNvPr id="166" name="Google Shape;166;p5"/>
          <p:cNvSpPr/>
          <p:nvPr/>
        </p:nvSpPr>
        <p:spPr>
          <a:xfrm>
            <a:off x="5902325" y="3991769"/>
            <a:ext cx="1738313" cy="3698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Candara"/>
                <a:ea typeface="Candara"/>
                <a:cs typeface="Candara"/>
                <a:sym typeface="Candara"/>
              </a:rPr>
              <a:t> 2. Mathematics</a:t>
            </a:r>
            <a:endParaRPr sz="1800" b="1" i="0" u="none" strike="noStrike" cap="none">
              <a:solidFill>
                <a:srgbClr val="000000"/>
              </a:solidFill>
              <a:latin typeface="Calibri"/>
              <a:ea typeface="Calibri"/>
              <a:cs typeface="Calibri"/>
              <a:sym typeface="Calibri"/>
            </a:endParaRPr>
          </a:p>
        </p:txBody>
      </p:sp>
      <p:sp>
        <p:nvSpPr>
          <p:cNvPr id="167" name="Google Shape;167;p5"/>
          <p:cNvSpPr txBox="1"/>
          <p:nvPr/>
        </p:nvSpPr>
        <p:spPr>
          <a:xfrm>
            <a:off x="5937250" y="3001963"/>
            <a:ext cx="2430463" cy="5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en-US" sz="2700" b="1" i="0" u="none" strike="noStrike" cap="none">
                <a:solidFill>
                  <a:srgbClr val="023189"/>
                </a:solidFill>
                <a:latin typeface="Calibri"/>
                <a:ea typeface="Calibri"/>
                <a:cs typeface="Calibri"/>
                <a:sym typeface="Calibri"/>
              </a:rPr>
              <a:t>DEPARTMENTS</a:t>
            </a:r>
            <a:endParaRPr sz="2700" b="0" i="0" u="none" strike="noStrike" cap="none">
              <a:solidFill>
                <a:srgbClr val="023189"/>
              </a:solidFill>
              <a:latin typeface="Calibri"/>
              <a:ea typeface="Calibri"/>
              <a:cs typeface="Calibri"/>
              <a:sym typeface="Calibri"/>
            </a:endParaRPr>
          </a:p>
        </p:txBody>
      </p:sp>
      <p:sp>
        <p:nvSpPr>
          <p:cNvPr id="168" name="Google Shape;168;p5"/>
          <p:cNvSpPr/>
          <p:nvPr/>
        </p:nvSpPr>
        <p:spPr>
          <a:xfrm>
            <a:off x="6046788" y="3429000"/>
            <a:ext cx="3111500" cy="8255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169" name="Google Shape;169;p5"/>
          <p:cNvSpPr/>
          <p:nvPr/>
        </p:nvSpPr>
        <p:spPr>
          <a:xfrm>
            <a:off x="-3175" y="1831008"/>
            <a:ext cx="5033963" cy="3976203"/>
          </a:xfrm>
          <a:prstGeom prst="rect">
            <a:avLst/>
          </a:prstGeom>
          <a:solidFill>
            <a:schemeClr val="lt1">
              <a:alpha val="67843"/>
            </a:schemeClr>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170" name="Google Shape;170;p5"/>
          <p:cNvSpPr txBox="1"/>
          <p:nvPr/>
        </p:nvSpPr>
        <p:spPr>
          <a:xfrm>
            <a:off x="188913" y="1961184"/>
            <a:ext cx="2201862" cy="5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en-US" sz="2700" b="1" i="0" u="none" strike="noStrike" cap="none">
                <a:solidFill>
                  <a:srgbClr val="023189"/>
                </a:solidFill>
                <a:latin typeface="Calibri"/>
                <a:ea typeface="Calibri"/>
                <a:cs typeface="Calibri"/>
                <a:sym typeface="Calibri"/>
              </a:rPr>
              <a:t>SCHOOLS</a:t>
            </a:r>
            <a:endParaRPr sz="2700" b="0" i="0" u="none" strike="noStrike" cap="none">
              <a:solidFill>
                <a:srgbClr val="023189"/>
              </a:solidFill>
              <a:latin typeface="Calibri"/>
              <a:ea typeface="Calibri"/>
              <a:cs typeface="Calibri"/>
              <a:sym typeface="Calibri"/>
            </a:endParaRPr>
          </a:p>
        </p:txBody>
      </p:sp>
      <p:sp>
        <p:nvSpPr>
          <p:cNvPr id="171" name="Google Shape;171;p5"/>
          <p:cNvSpPr/>
          <p:nvPr/>
        </p:nvSpPr>
        <p:spPr>
          <a:xfrm>
            <a:off x="506412" y="2462834"/>
            <a:ext cx="1357312" cy="400050"/>
          </a:xfrm>
          <a:prstGeom prst="rect">
            <a:avLst/>
          </a:prstGeom>
          <a:noFill/>
          <a:ln>
            <a:noFill/>
          </a:ln>
        </p:spPr>
        <p:txBody>
          <a:bodyPr spcFirstLastPara="1" wrap="square" lIns="91425" tIns="45700" rIns="91425" bIns="45700" anchor="t" anchorCtr="0">
            <a:spAutoFit/>
          </a:bodyPr>
          <a:lstStyle/>
          <a:p>
            <a:pPr marL="82550" marR="0" lvl="0" indent="0" algn="l" rtl="0">
              <a:lnSpc>
                <a:spcPct val="119000"/>
              </a:lnSpc>
              <a:spcBef>
                <a:spcPts val="0"/>
              </a:spcBef>
              <a:spcAft>
                <a:spcPts val="0"/>
              </a:spcAft>
              <a:buClr>
                <a:srgbClr val="000000"/>
              </a:buClr>
              <a:buSzPts val="1800"/>
              <a:buFont typeface="Arial"/>
              <a:buNone/>
            </a:pPr>
            <a:r>
              <a:rPr lang="en-US" sz="1800" b="1" i="0" u="none" strike="noStrike" cap="none">
                <a:solidFill>
                  <a:srgbClr val="000000"/>
                </a:solidFill>
                <a:latin typeface="Candara"/>
                <a:ea typeface="Candara"/>
                <a:cs typeface="Candara"/>
                <a:sym typeface="Candara"/>
              </a:rPr>
              <a:t>1. Business </a:t>
            </a:r>
            <a:endParaRPr sz="1400" b="0" i="0" u="none" strike="noStrike" cap="none">
              <a:solidFill>
                <a:srgbClr val="000000"/>
              </a:solidFill>
              <a:latin typeface="Arial"/>
              <a:ea typeface="Arial"/>
              <a:cs typeface="Arial"/>
              <a:sym typeface="Arial"/>
            </a:endParaRPr>
          </a:p>
        </p:txBody>
      </p:sp>
      <p:sp>
        <p:nvSpPr>
          <p:cNvPr id="172" name="Google Shape;172;p5"/>
          <p:cNvSpPr/>
          <p:nvPr/>
        </p:nvSpPr>
        <p:spPr>
          <a:xfrm>
            <a:off x="0" y="2394572"/>
            <a:ext cx="1563688" cy="508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173" name="Google Shape;173;p5"/>
          <p:cNvSpPr/>
          <p:nvPr/>
        </p:nvSpPr>
        <p:spPr>
          <a:xfrm>
            <a:off x="506412" y="2819249"/>
            <a:ext cx="3940175" cy="369888"/>
          </a:xfrm>
          <a:prstGeom prst="rect">
            <a:avLst/>
          </a:prstGeom>
          <a:noFill/>
          <a:ln>
            <a:noFill/>
          </a:ln>
        </p:spPr>
        <p:txBody>
          <a:bodyPr spcFirstLastPara="1" wrap="square" lIns="91425" tIns="45700" rIns="91425" bIns="45700" anchor="t" anchorCtr="0">
            <a:spAutoFit/>
          </a:bodyPr>
          <a:lstStyle/>
          <a:p>
            <a:pPr marL="8255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Candara"/>
                <a:ea typeface="Candara"/>
                <a:cs typeface="Candara"/>
                <a:sym typeface="Candara"/>
              </a:rPr>
              <a:t>2. Computer Science and Engineering</a:t>
            </a:r>
            <a:endParaRPr sz="1400" b="0" i="0" u="none" strike="noStrike" cap="none">
              <a:solidFill>
                <a:srgbClr val="000000"/>
              </a:solidFill>
              <a:latin typeface="Arial"/>
              <a:ea typeface="Arial"/>
              <a:cs typeface="Arial"/>
              <a:sym typeface="Arial"/>
            </a:endParaRPr>
          </a:p>
        </p:txBody>
      </p:sp>
      <p:sp>
        <p:nvSpPr>
          <p:cNvPr id="174" name="Google Shape;174;p5"/>
          <p:cNvSpPr/>
          <p:nvPr/>
        </p:nvSpPr>
        <p:spPr>
          <a:xfrm>
            <a:off x="506412" y="3145502"/>
            <a:ext cx="4457700" cy="369888"/>
          </a:xfrm>
          <a:prstGeom prst="rect">
            <a:avLst/>
          </a:prstGeom>
          <a:noFill/>
          <a:ln>
            <a:noFill/>
          </a:ln>
        </p:spPr>
        <p:txBody>
          <a:bodyPr spcFirstLastPara="1" wrap="square" lIns="91425" tIns="45700" rIns="91425" bIns="45700" anchor="t" anchorCtr="0">
            <a:spAutoFit/>
          </a:bodyPr>
          <a:lstStyle/>
          <a:p>
            <a:pPr marL="8255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Candara"/>
                <a:ea typeface="Candara"/>
                <a:cs typeface="Candara"/>
                <a:sym typeface="Candara"/>
              </a:rPr>
              <a:t>3. Industrial Engineering and Management</a:t>
            </a:r>
            <a:endParaRPr sz="1400" b="0" i="0" u="none" strike="noStrike" cap="none">
              <a:solidFill>
                <a:srgbClr val="000000"/>
              </a:solidFill>
              <a:latin typeface="Arial"/>
              <a:ea typeface="Arial"/>
              <a:cs typeface="Arial"/>
              <a:sym typeface="Arial"/>
            </a:endParaRPr>
          </a:p>
        </p:txBody>
      </p:sp>
      <p:sp>
        <p:nvSpPr>
          <p:cNvPr id="175" name="Google Shape;175;p5"/>
          <p:cNvSpPr/>
          <p:nvPr/>
        </p:nvSpPr>
        <p:spPr>
          <a:xfrm>
            <a:off x="506412" y="3471755"/>
            <a:ext cx="1936750" cy="369888"/>
          </a:xfrm>
          <a:prstGeom prst="rect">
            <a:avLst/>
          </a:prstGeom>
          <a:noFill/>
          <a:ln>
            <a:noFill/>
          </a:ln>
        </p:spPr>
        <p:txBody>
          <a:bodyPr spcFirstLastPara="1" wrap="square" lIns="91425" tIns="45700" rIns="91425" bIns="45700" anchor="t" anchorCtr="0">
            <a:spAutoFit/>
          </a:bodyPr>
          <a:lstStyle/>
          <a:p>
            <a:pPr marL="8255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Candara"/>
                <a:ea typeface="Candara"/>
                <a:cs typeface="Candara"/>
                <a:sym typeface="Candara"/>
              </a:rPr>
              <a:t>4. Biotechnology</a:t>
            </a:r>
            <a:endParaRPr sz="1400" b="0" i="0" u="none" strike="noStrike" cap="none">
              <a:solidFill>
                <a:srgbClr val="000000"/>
              </a:solidFill>
              <a:latin typeface="Arial"/>
              <a:ea typeface="Arial"/>
              <a:cs typeface="Arial"/>
              <a:sym typeface="Arial"/>
            </a:endParaRPr>
          </a:p>
        </p:txBody>
      </p:sp>
      <p:sp>
        <p:nvSpPr>
          <p:cNvPr id="176" name="Google Shape;176;p5"/>
          <p:cNvSpPr/>
          <p:nvPr/>
        </p:nvSpPr>
        <p:spPr>
          <a:xfrm>
            <a:off x="1800225" y="976176"/>
            <a:ext cx="5516563" cy="727075"/>
          </a:xfrm>
          <a:prstGeom prst="rect">
            <a:avLst/>
          </a:prstGeom>
          <a:solidFill>
            <a:schemeClr val="lt1">
              <a:alpha val="67843"/>
            </a:schemeClr>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177" name="Google Shape;177;p5"/>
          <p:cNvSpPr/>
          <p:nvPr/>
        </p:nvSpPr>
        <p:spPr>
          <a:xfrm>
            <a:off x="506412" y="3798008"/>
            <a:ext cx="2828925" cy="369887"/>
          </a:xfrm>
          <a:prstGeom prst="rect">
            <a:avLst/>
          </a:prstGeom>
          <a:noFill/>
          <a:ln>
            <a:noFill/>
          </a:ln>
        </p:spPr>
        <p:txBody>
          <a:bodyPr spcFirstLastPara="1" wrap="square" lIns="91425" tIns="45700" rIns="91425" bIns="45700" anchor="t" anchorCtr="0">
            <a:spAutoFit/>
          </a:bodyPr>
          <a:lstStyle/>
          <a:p>
            <a:pPr marL="85725"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Candara"/>
                <a:ea typeface="Candara"/>
                <a:cs typeface="Candara"/>
                <a:sym typeface="Candara"/>
              </a:rPr>
              <a:t>5. Biomedical Engineering</a:t>
            </a:r>
            <a:endParaRPr sz="1800" b="1" i="0" u="none" strike="noStrike" cap="none">
              <a:solidFill>
                <a:srgbClr val="000000"/>
              </a:solidFill>
              <a:latin typeface="Candara"/>
              <a:ea typeface="Candara"/>
              <a:cs typeface="Candara"/>
              <a:sym typeface="Candara"/>
            </a:endParaRPr>
          </a:p>
        </p:txBody>
      </p:sp>
      <p:sp>
        <p:nvSpPr>
          <p:cNvPr id="178" name="Google Shape;178;p5"/>
          <p:cNvSpPr/>
          <p:nvPr/>
        </p:nvSpPr>
        <p:spPr>
          <a:xfrm>
            <a:off x="506412" y="4124260"/>
            <a:ext cx="2654300" cy="369887"/>
          </a:xfrm>
          <a:prstGeom prst="rect">
            <a:avLst/>
          </a:prstGeom>
          <a:noFill/>
          <a:ln>
            <a:noFill/>
          </a:ln>
        </p:spPr>
        <p:txBody>
          <a:bodyPr spcFirstLastPara="1" wrap="square" lIns="91425" tIns="45700" rIns="91425" bIns="45700" anchor="t" anchorCtr="0">
            <a:spAutoFit/>
          </a:bodyPr>
          <a:lstStyle/>
          <a:p>
            <a:pPr marL="85725"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Candara"/>
                <a:ea typeface="Candara"/>
                <a:cs typeface="Candara"/>
                <a:sym typeface="Candara"/>
              </a:rPr>
              <a:t>6. Electrical Engineering</a:t>
            </a:r>
            <a:endParaRPr sz="1400" b="0" i="0" u="none" strike="noStrike" cap="none">
              <a:solidFill>
                <a:srgbClr val="000000"/>
              </a:solidFill>
              <a:latin typeface="Arial"/>
              <a:ea typeface="Arial"/>
              <a:cs typeface="Arial"/>
              <a:sym typeface="Arial"/>
            </a:endParaRPr>
          </a:p>
        </p:txBody>
      </p:sp>
      <p:sp>
        <p:nvSpPr>
          <p:cNvPr id="179" name="Google Shape;179;p5"/>
          <p:cNvSpPr/>
          <p:nvPr/>
        </p:nvSpPr>
        <p:spPr>
          <a:xfrm>
            <a:off x="1855788" y="1050788"/>
            <a:ext cx="5461000" cy="6000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300"/>
              <a:buFont typeface="Arial"/>
              <a:buNone/>
            </a:pPr>
            <a:r>
              <a:rPr lang="en-US" sz="3300" b="1" i="0" u="none" strike="noStrike" cap="none">
                <a:solidFill>
                  <a:srgbClr val="023189"/>
                </a:solidFill>
                <a:latin typeface="Calibri"/>
                <a:ea typeface="Calibri"/>
                <a:cs typeface="Calibri"/>
                <a:sym typeface="Calibri"/>
              </a:rPr>
              <a:t>SCHOOLS AND DEPARTMENTS</a:t>
            </a:r>
            <a:endParaRPr sz="3300" b="1" i="0" u="none" strike="noStrike" cap="none">
              <a:solidFill>
                <a:srgbClr val="023189"/>
              </a:solidFill>
              <a:latin typeface="Calibri"/>
              <a:ea typeface="Calibri"/>
              <a:cs typeface="Calibri"/>
              <a:sym typeface="Calibri"/>
            </a:endParaRPr>
          </a:p>
        </p:txBody>
      </p:sp>
      <p:sp>
        <p:nvSpPr>
          <p:cNvPr id="180" name="Google Shape;180;p5"/>
          <p:cNvSpPr/>
          <p:nvPr/>
        </p:nvSpPr>
        <p:spPr>
          <a:xfrm>
            <a:off x="506412" y="4450512"/>
            <a:ext cx="2654300" cy="369887"/>
          </a:xfrm>
          <a:prstGeom prst="rect">
            <a:avLst/>
          </a:prstGeom>
          <a:noFill/>
          <a:ln>
            <a:noFill/>
          </a:ln>
        </p:spPr>
        <p:txBody>
          <a:bodyPr spcFirstLastPara="1" wrap="square" lIns="91425" tIns="45700" rIns="91425" bIns="45700" anchor="t" anchorCtr="0">
            <a:spAutoFit/>
          </a:bodyPr>
          <a:lstStyle/>
          <a:p>
            <a:pPr marL="85725"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Candara"/>
                <a:ea typeface="Candara"/>
                <a:cs typeface="Candara"/>
                <a:sym typeface="Candara"/>
              </a:rPr>
              <a:t>7. Languages</a:t>
            </a:r>
            <a:endParaRPr sz="1400" b="0" i="0" u="none" strike="noStrike" cap="none">
              <a:solidFill>
                <a:srgbClr val="000000"/>
              </a:solidFill>
              <a:latin typeface="Arial"/>
              <a:ea typeface="Arial"/>
              <a:cs typeface="Arial"/>
              <a:sym typeface="Arial"/>
            </a:endParaRPr>
          </a:p>
        </p:txBody>
      </p:sp>
      <p:sp>
        <p:nvSpPr>
          <p:cNvPr id="181" name="Google Shape;181;p5"/>
          <p:cNvSpPr/>
          <p:nvPr/>
        </p:nvSpPr>
        <p:spPr>
          <a:xfrm>
            <a:off x="506412" y="4776764"/>
            <a:ext cx="4244491" cy="369291"/>
          </a:xfrm>
          <a:prstGeom prst="rect">
            <a:avLst/>
          </a:prstGeom>
          <a:noFill/>
          <a:ln>
            <a:noFill/>
          </a:ln>
        </p:spPr>
        <p:txBody>
          <a:bodyPr spcFirstLastPara="1" wrap="square" lIns="91425" tIns="45700" rIns="91425" bIns="45700" anchor="t" anchorCtr="0">
            <a:spAutoFit/>
          </a:bodyPr>
          <a:lstStyle/>
          <a:p>
            <a:pPr marL="85725"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Candara"/>
                <a:ea typeface="Candara"/>
                <a:cs typeface="Candara"/>
                <a:sym typeface="Candara"/>
              </a:rPr>
              <a:t>8. Economics, Finance and Accounting</a:t>
            </a:r>
            <a:endParaRPr sz="1400" b="0" i="0" u="none" strike="noStrike" cap="none">
              <a:solidFill>
                <a:srgbClr val="000000"/>
              </a:solidFill>
              <a:latin typeface="Arial"/>
              <a:ea typeface="Arial"/>
              <a:cs typeface="Arial"/>
              <a:sym typeface="Arial"/>
            </a:endParaRPr>
          </a:p>
        </p:txBody>
      </p:sp>
      <p:sp>
        <p:nvSpPr>
          <p:cNvPr id="182" name="Google Shape;182;p5"/>
          <p:cNvSpPr/>
          <p:nvPr/>
        </p:nvSpPr>
        <p:spPr>
          <a:xfrm>
            <a:off x="506412" y="5102420"/>
            <a:ext cx="4970465" cy="369291"/>
          </a:xfrm>
          <a:prstGeom prst="rect">
            <a:avLst/>
          </a:prstGeom>
          <a:noFill/>
          <a:ln>
            <a:noFill/>
          </a:ln>
        </p:spPr>
        <p:txBody>
          <a:bodyPr spcFirstLastPara="1" wrap="square" lIns="91425" tIns="45700" rIns="91425" bIns="45700" anchor="t" anchorCtr="0">
            <a:spAutoFit/>
          </a:bodyPr>
          <a:lstStyle/>
          <a:p>
            <a:pPr marL="85725"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Candara"/>
                <a:ea typeface="Candara"/>
                <a:cs typeface="Candara"/>
                <a:sym typeface="Candara"/>
              </a:rPr>
              <a:t>9. Chemical and Environmental Engineering </a:t>
            </a:r>
            <a:endParaRPr sz="1400" b="0" i="0" u="none" strike="noStrike" cap="none">
              <a:solidFill>
                <a:srgbClr val="000000"/>
              </a:solidFill>
              <a:latin typeface="Arial"/>
              <a:ea typeface="Arial"/>
              <a:cs typeface="Arial"/>
              <a:sym typeface="Arial"/>
            </a:endParaRPr>
          </a:p>
        </p:txBody>
      </p:sp>
      <p:sp>
        <p:nvSpPr>
          <p:cNvPr id="183" name="Google Shape;183;p5"/>
          <p:cNvSpPr/>
          <p:nvPr/>
        </p:nvSpPr>
        <p:spPr>
          <a:xfrm>
            <a:off x="506412" y="5428074"/>
            <a:ext cx="4661936" cy="369291"/>
          </a:xfrm>
          <a:prstGeom prst="rect">
            <a:avLst/>
          </a:prstGeom>
          <a:noFill/>
          <a:ln>
            <a:noFill/>
          </a:ln>
        </p:spPr>
        <p:txBody>
          <a:bodyPr spcFirstLastPara="1" wrap="square" lIns="91425" tIns="45700" rIns="91425" bIns="45700" anchor="t" anchorCtr="0">
            <a:spAutoFit/>
          </a:bodyPr>
          <a:lstStyle/>
          <a:p>
            <a:pPr marL="85725"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Candara"/>
                <a:ea typeface="Candara"/>
                <a:cs typeface="Candara"/>
                <a:sym typeface="Candara"/>
              </a:rPr>
              <a:t>10. Civil Engineering and Management</a:t>
            </a:r>
            <a:endParaRPr sz="1400" b="0" i="0" u="none" strike="noStrike" cap="none">
              <a:solidFill>
                <a:srgbClr val="000000"/>
              </a:solidFill>
              <a:latin typeface="Arial"/>
              <a:ea typeface="Arial"/>
              <a:cs typeface="Arial"/>
              <a:sym typeface="Arial"/>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6"/>
          <p:cNvSpPr txBox="1"/>
          <p:nvPr/>
        </p:nvSpPr>
        <p:spPr>
          <a:xfrm>
            <a:off x="2809875" y="1093788"/>
            <a:ext cx="3505200" cy="85725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accent1"/>
              </a:buClr>
              <a:buSzPts val="3000"/>
              <a:buFont typeface="Calibri"/>
              <a:buNone/>
            </a:pPr>
            <a:r>
              <a:rPr lang="en-US" sz="3000" b="1" i="0" u="none" strike="noStrike" cap="none">
                <a:solidFill>
                  <a:srgbClr val="003188"/>
                </a:solidFill>
                <a:latin typeface="Calibri"/>
                <a:ea typeface="Calibri"/>
                <a:cs typeface="Calibri"/>
                <a:sym typeface="Calibri"/>
              </a:rPr>
              <a:t>PROGRAMS</a:t>
            </a:r>
            <a:endParaRPr sz="3000" b="1" i="0" u="none" strike="noStrike" cap="none">
              <a:solidFill>
                <a:srgbClr val="003188"/>
              </a:solidFill>
              <a:latin typeface="Calibri"/>
              <a:ea typeface="Calibri"/>
              <a:cs typeface="Calibri"/>
              <a:sym typeface="Calibri"/>
            </a:endParaRPr>
          </a:p>
        </p:txBody>
      </p:sp>
      <p:sp>
        <p:nvSpPr>
          <p:cNvPr id="190" name="Google Shape;190;p6"/>
          <p:cNvSpPr/>
          <p:nvPr/>
        </p:nvSpPr>
        <p:spPr>
          <a:xfrm>
            <a:off x="3903526" y="2260600"/>
            <a:ext cx="3226949" cy="35393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ndara"/>
                <a:ea typeface="Candara"/>
                <a:cs typeface="Candara"/>
                <a:sym typeface="Candara"/>
              </a:rPr>
              <a:t>13. Environmental Engineering </a:t>
            </a: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ndara"/>
                <a:ea typeface="Candara"/>
                <a:cs typeface="Candara"/>
                <a:sym typeface="Candara"/>
              </a:rPr>
              <a:t>14. Space Engineering</a:t>
            </a: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ndara"/>
                <a:ea typeface="Candara"/>
                <a:cs typeface="Candara"/>
                <a:sym typeface="Candara"/>
              </a:rPr>
              <a:t>15. Industrial and Systems Engineering</a:t>
            </a: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ndara"/>
                <a:ea typeface="Candara"/>
                <a:cs typeface="Candara"/>
                <a:sym typeface="Candara"/>
              </a:rPr>
              <a:t>16. Logistics and Supply Chain Management</a:t>
            </a: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ndara"/>
                <a:ea typeface="Candara"/>
                <a:cs typeface="Candara"/>
                <a:sym typeface="Candara"/>
              </a:rPr>
              <a:t>17. Biomedical Engineering</a:t>
            </a: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ndara"/>
                <a:ea typeface="Candara"/>
                <a:cs typeface="Candara"/>
                <a:sym typeface="Candara"/>
              </a:rPr>
              <a:t>18. Applied Mathematics</a:t>
            </a: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ndara"/>
                <a:ea typeface="Candara"/>
                <a:cs typeface="Candara"/>
                <a:sym typeface="Candara"/>
              </a:rPr>
              <a:t>19. Chemical Engineering</a:t>
            </a: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ndara"/>
                <a:ea typeface="Candara"/>
                <a:cs typeface="Candara"/>
                <a:sym typeface="Candara"/>
              </a:rPr>
              <a:t>20. Data Science</a:t>
            </a: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ndara"/>
                <a:ea typeface="Candara"/>
                <a:cs typeface="Candara"/>
                <a:sym typeface="Candara"/>
              </a:rPr>
              <a:t>21. Computer Science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ndara"/>
                <a:ea typeface="Candara"/>
                <a:cs typeface="Candara"/>
                <a:sym typeface="Candara"/>
              </a:rPr>
              <a:t>22. Economics (Data Analysis in Economics)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ndara"/>
                <a:ea typeface="Candara"/>
                <a:cs typeface="Candara"/>
                <a:sym typeface="Candara"/>
              </a:rPr>
              <a:t>23. Applied Statistics</a:t>
            </a:r>
            <a:endParaRPr sz="1600" b="0" i="0" u="none" strike="noStrike" cap="none">
              <a:solidFill>
                <a:srgbClr val="000000"/>
              </a:solidFill>
              <a:latin typeface="Arial"/>
              <a:ea typeface="Arial"/>
              <a:cs typeface="Arial"/>
              <a:sym typeface="Arial"/>
            </a:endParaRPr>
          </a:p>
        </p:txBody>
      </p:sp>
      <p:pic>
        <p:nvPicPr>
          <p:cNvPr id="191" name="Google Shape;191;p6"/>
          <p:cNvPicPr preferRelativeResize="0"/>
          <p:nvPr/>
        </p:nvPicPr>
        <p:blipFill rotWithShape="1">
          <a:blip r:embed="rId3">
            <a:alphaModFix/>
          </a:blip>
          <a:srcRect/>
          <a:stretch/>
        </p:blipFill>
        <p:spPr>
          <a:xfrm>
            <a:off x="7490333" y="918210"/>
            <a:ext cx="9151938" cy="5143500"/>
          </a:xfrm>
          <a:prstGeom prst="rect">
            <a:avLst/>
          </a:prstGeom>
          <a:noFill/>
          <a:ln>
            <a:noFill/>
          </a:ln>
        </p:spPr>
      </p:pic>
      <p:sp>
        <p:nvSpPr>
          <p:cNvPr id="192" name="Google Shape;192;p6"/>
          <p:cNvSpPr/>
          <p:nvPr/>
        </p:nvSpPr>
        <p:spPr>
          <a:xfrm>
            <a:off x="195476" y="2260600"/>
            <a:ext cx="3372600" cy="427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ndara"/>
                <a:ea typeface="Candara"/>
                <a:cs typeface="Candara"/>
                <a:sym typeface="Candara"/>
              </a:rPr>
              <a:t>1. English Linguistics and Literature</a:t>
            </a: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ndara"/>
                <a:ea typeface="Candara"/>
                <a:cs typeface="Candara"/>
                <a:sym typeface="Candara"/>
              </a:rPr>
              <a:t>2. Business Administration</a:t>
            </a: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ndara"/>
                <a:ea typeface="Candara"/>
                <a:cs typeface="Candara"/>
                <a:sym typeface="Candara"/>
              </a:rPr>
              <a:t>3. Finance and Banking</a:t>
            </a: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ndara"/>
                <a:ea typeface="Candara"/>
                <a:cs typeface="Candara"/>
                <a:sym typeface="Candara"/>
              </a:rPr>
              <a:t>4. Accounting</a:t>
            </a: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ndara"/>
                <a:ea typeface="Candara"/>
                <a:cs typeface="Candara"/>
                <a:sym typeface="Candara"/>
              </a:rPr>
              <a:t>5. Biotechnology</a:t>
            </a: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ndara"/>
                <a:ea typeface="Candara"/>
                <a:cs typeface="Candara"/>
                <a:sym typeface="Candara"/>
              </a:rPr>
              <a:t>6. Food Technology</a:t>
            </a: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ndara"/>
                <a:ea typeface="Candara"/>
                <a:cs typeface="Candara"/>
                <a:sym typeface="Candara"/>
              </a:rPr>
              <a:t>7. Construction Management</a:t>
            </a:r>
            <a:endParaRPr sz="1600" b="0" i="0" u="none" strike="noStrike" cap="none">
              <a:solidFill>
                <a:schemeClr val="dk1"/>
              </a:solidFill>
              <a:latin typeface="Candara"/>
              <a:ea typeface="Candara"/>
              <a:cs typeface="Candara"/>
              <a:sym typeface="Candara"/>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ndara"/>
                <a:ea typeface="Candara"/>
                <a:cs typeface="Candara"/>
                <a:sym typeface="Candara"/>
              </a:rPr>
              <a:t>8. Chemistry</a:t>
            </a: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ndara"/>
                <a:ea typeface="Candara"/>
                <a:cs typeface="Candara"/>
                <a:sym typeface="Candara"/>
              </a:rPr>
              <a:t>9. Information Technology</a:t>
            </a: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ndara"/>
                <a:ea typeface="Candara"/>
                <a:cs typeface="Candara"/>
                <a:sym typeface="Candara"/>
              </a:rPr>
              <a:t>10. Civil Engineering</a:t>
            </a: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600" b="0" i="0" u="none" strike="noStrike" cap="none">
                <a:solidFill>
                  <a:schemeClr val="dk1"/>
                </a:solidFill>
                <a:latin typeface="Candara"/>
                <a:ea typeface="Candara"/>
                <a:cs typeface="Candara"/>
                <a:sym typeface="Candara"/>
              </a:rPr>
              <a:t>11. Electronics and Telecommunications Engineering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ndara"/>
                <a:ea typeface="Candara"/>
                <a:cs typeface="Candara"/>
                <a:sym typeface="Candara"/>
              </a:rPr>
              <a:t>12. </a:t>
            </a:r>
            <a:r>
              <a:rPr lang="en-US" sz="1600" b="0" i="0" u="none" strike="noStrike" cap="none">
                <a:solidFill>
                  <a:srgbClr val="000000"/>
                </a:solidFill>
                <a:latin typeface="Candara"/>
                <a:ea typeface="Candara"/>
                <a:cs typeface="Candara"/>
                <a:sym typeface="Candara"/>
              </a:rPr>
              <a:t> Control Engineering and Automation</a:t>
            </a: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600" b="0" i="0" u="none" strike="noStrike" cap="none">
              <a:solidFill>
                <a:srgbClr val="000000"/>
              </a:solidFill>
              <a:latin typeface="Arial"/>
              <a:ea typeface="Arial"/>
              <a:cs typeface="Arial"/>
              <a:sym typeface="Arial"/>
            </a:endParaRPr>
          </a:p>
          <a:p>
            <a:pPr marL="257175" marR="0" lvl="0" indent="-142875" algn="l" rtl="0">
              <a:lnSpc>
                <a:spcPct val="100000"/>
              </a:lnSpc>
              <a:spcBef>
                <a:spcPts val="0"/>
              </a:spcBef>
              <a:spcAft>
                <a:spcPts val="0"/>
              </a:spcAft>
              <a:buClr>
                <a:schemeClr val="dk1"/>
              </a:buClr>
              <a:buSzPts val="1800"/>
              <a:buFont typeface="Calibri"/>
              <a:buNone/>
            </a:pPr>
            <a:endParaRPr sz="1600" b="1" i="0" u="none" strike="noStrike" cap="none">
              <a:solidFill>
                <a:schemeClr val="dk1"/>
              </a:solidFill>
              <a:latin typeface="Candara"/>
              <a:ea typeface="Candara"/>
              <a:cs typeface="Candara"/>
              <a:sym typeface="Candara"/>
            </a:endParaRPr>
          </a:p>
          <a:p>
            <a:pPr marL="0" marR="0" lvl="0" indent="0" algn="l" rtl="0">
              <a:lnSpc>
                <a:spcPct val="100000"/>
              </a:lnSpc>
              <a:spcBef>
                <a:spcPts val="0"/>
              </a:spcBef>
              <a:spcAft>
                <a:spcPts val="0"/>
              </a:spcAft>
              <a:buClr>
                <a:srgbClr val="000000"/>
              </a:buClr>
              <a:buSzPts val="1800"/>
              <a:buFont typeface="Arial"/>
              <a:buNone/>
            </a:pPr>
            <a:endParaRPr sz="1600" b="0" i="0" u="none" strike="noStrike" cap="none">
              <a:solidFill>
                <a:schemeClr val="dk1"/>
              </a:solidFill>
              <a:latin typeface="Candara"/>
              <a:ea typeface="Candara"/>
              <a:cs typeface="Candara"/>
              <a:sym typeface="Candara"/>
            </a:endParaRPr>
          </a:p>
        </p:txBody>
      </p:sp>
      <p:sp>
        <p:nvSpPr>
          <p:cNvPr id="193" name="Google Shape;193;p6"/>
          <p:cNvSpPr txBox="1"/>
          <p:nvPr/>
        </p:nvSpPr>
        <p:spPr>
          <a:xfrm>
            <a:off x="157163" y="1747838"/>
            <a:ext cx="2506662" cy="8318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023189"/>
                </a:solidFill>
                <a:latin typeface="Candara"/>
                <a:ea typeface="Candara"/>
                <a:cs typeface="Candara"/>
                <a:sym typeface="Candara"/>
              </a:rPr>
              <a:t>BACHELOR LEVEL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Calibri"/>
              <a:ea typeface="Calibri"/>
              <a:cs typeface="Calibri"/>
              <a:sym typeface="Calibri"/>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7"/>
          <p:cNvSpPr txBox="1"/>
          <p:nvPr/>
        </p:nvSpPr>
        <p:spPr>
          <a:xfrm>
            <a:off x="3600450" y="1093788"/>
            <a:ext cx="3505200" cy="85725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accent1"/>
              </a:buClr>
              <a:buSzPts val="3000"/>
              <a:buFont typeface="Calibri"/>
              <a:buNone/>
            </a:pPr>
            <a:r>
              <a:rPr lang="en-US" sz="3000" b="1" i="0" u="none" strike="noStrike" cap="none">
                <a:solidFill>
                  <a:srgbClr val="003188"/>
                </a:solidFill>
                <a:latin typeface="Calibri"/>
                <a:ea typeface="Calibri"/>
                <a:cs typeface="Calibri"/>
                <a:sym typeface="Calibri"/>
              </a:rPr>
              <a:t>PROGRAMS</a:t>
            </a:r>
            <a:endParaRPr sz="3000" b="1" i="0" u="none" strike="noStrike" cap="none">
              <a:solidFill>
                <a:srgbClr val="003188"/>
              </a:solidFill>
              <a:latin typeface="Calibri"/>
              <a:ea typeface="Calibri"/>
              <a:cs typeface="Calibri"/>
              <a:sym typeface="Calibri"/>
            </a:endParaRPr>
          </a:p>
        </p:txBody>
      </p:sp>
      <p:sp>
        <p:nvSpPr>
          <p:cNvPr id="200" name="Google Shape;200;p7"/>
          <p:cNvSpPr/>
          <p:nvPr/>
        </p:nvSpPr>
        <p:spPr>
          <a:xfrm>
            <a:off x="4333875" y="2700338"/>
            <a:ext cx="4572000" cy="3377807"/>
          </a:xfrm>
          <a:prstGeom prst="rect">
            <a:avLst/>
          </a:prstGeom>
          <a:noFill/>
          <a:ln>
            <a:noFill/>
          </a:ln>
        </p:spPr>
        <p:txBody>
          <a:bodyPr spcFirstLastPara="1" wrap="square" lIns="91425" tIns="45700" rIns="91425" bIns="45700" anchor="t" anchorCtr="0">
            <a:spAutoFit/>
          </a:bodyPr>
          <a:lstStyle/>
          <a:p>
            <a:pPr marL="257175" marR="0" lvl="0" indent="-257175" algn="l" rtl="0">
              <a:lnSpc>
                <a:spcPct val="100000"/>
              </a:lnSpc>
              <a:spcBef>
                <a:spcPts val="0"/>
              </a:spcBef>
              <a:spcAft>
                <a:spcPts val="0"/>
              </a:spcAft>
              <a:buClr>
                <a:srgbClr val="0C0C0C"/>
              </a:buClr>
              <a:buSzPts val="1800"/>
              <a:buFont typeface="Calibri"/>
              <a:buAutoNum type="arabicPeriod"/>
            </a:pPr>
            <a:r>
              <a:rPr lang="en-US" sz="1600" b="0" i="0" u="none" strike="noStrike" cap="none" dirty="0">
                <a:solidFill>
                  <a:srgbClr val="0C0C0C"/>
                </a:solidFill>
                <a:latin typeface="Candara"/>
                <a:ea typeface="Candara"/>
                <a:cs typeface="Candara"/>
                <a:sym typeface="Candara"/>
              </a:rPr>
              <a:t>Business Administration</a:t>
            </a:r>
            <a:endParaRPr sz="1600" b="0" i="0" u="none" strike="noStrike" cap="none" dirty="0">
              <a:solidFill>
                <a:srgbClr val="000000"/>
              </a:solidFill>
              <a:latin typeface="Arial"/>
              <a:ea typeface="Arial"/>
              <a:cs typeface="Arial"/>
              <a:sym typeface="Arial"/>
            </a:endParaRPr>
          </a:p>
          <a:p>
            <a:pPr marL="257175" marR="0" lvl="0" indent="-257175" algn="l" rtl="0">
              <a:lnSpc>
                <a:spcPct val="100000"/>
              </a:lnSpc>
              <a:spcBef>
                <a:spcPts val="450"/>
              </a:spcBef>
              <a:spcAft>
                <a:spcPts val="0"/>
              </a:spcAft>
              <a:buClr>
                <a:srgbClr val="0C0C0C"/>
              </a:buClr>
              <a:buSzPts val="1800"/>
              <a:buFont typeface="Calibri"/>
              <a:buAutoNum type="arabicPeriod"/>
            </a:pPr>
            <a:r>
              <a:rPr lang="en-US" sz="1600" b="0" i="0" u="none" strike="noStrike" cap="none" dirty="0">
                <a:solidFill>
                  <a:srgbClr val="0C0C0C"/>
                </a:solidFill>
                <a:latin typeface="Candara"/>
                <a:ea typeface="Candara"/>
                <a:cs typeface="Candara"/>
                <a:sym typeface="Candara"/>
              </a:rPr>
              <a:t>Biotechnology</a:t>
            </a:r>
            <a:endParaRPr sz="1600" b="0" i="0" u="none" strike="noStrike" cap="none" dirty="0">
              <a:solidFill>
                <a:srgbClr val="000000"/>
              </a:solidFill>
              <a:latin typeface="Arial"/>
              <a:ea typeface="Arial"/>
              <a:cs typeface="Arial"/>
              <a:sym typeface="Arial"/>
            </a:endParaRPr>
          </a:p>
          <a:p>
            <a:pPr marL="257175" marR="0" lvl="0" indent="-257175" algn="l" rtl="0">
              <a:lnSpc>
                <a:spcPct val="100000"/>
              </a:lnSpc>
              <a:spcBef>
                <a:spcPts val="450"/>
              </a:spcBef>
              <a:spcAft>
                <a:spcPts val="0"/>
              </a:spcAft>
              <a:buClr>
                <a:srgbClr val="0C0C0C"/>
              </a:buClr>
              <a:buSzPts val="1800"/>
              <a:buFont typeface="Calibri"/>
              <a:buAutoNum type="arabicPeriod"/>
            </a:pPr>
            <a:r>
              <a:rPr lang="en-US" sz="1600" b="0" i="0" u="none" strike="noStrike" cap="none" dirty="0">
                <a:solidFill>
                  <a:srgbClr val="0C0C0C"/>
                </a:solidFill>
                <a:latin typeface="Candara"/>
                <a:ea typeface="Candara"/>
                <a:cs typeface="Candara"/>
                <a:sym typeface="Candara"/>
              </a:rPr>
              <a:t>Information Technology Management</a:t>
            </a:r>
            <a:endParaRPr sz="1600" b="0" i="0" u="none" strike="noStrike" cap="none" dirty="0">
              <a:solidFill>
                <a:srgbClr val="000000"/>
              </a:solidFill>
              <a:latin typeface="Arial"/>
              <a:ea typeface="Arial"/>
              <a:cs typeface="Arial"/>
              <a:sym typeface="Arial"/>
            </a:endParaRPr>
          </a:p>
          <a:p>
            <a:pPr marL="257175" marR="0" lvl="0" indent="-257175" algn="l" rtl="0">
              <a:lnSpc>
                <a:spcPct val="100000"/>
              </a:lnSpc>
              <a:spcBef>
                <a:spcPts val="450"/>
              </a:spcBef>
              <a:spcAft>
                <a:spcPts val="0"/>
              </a:spcAft>
              <a:buClr>
                <a:srgbClr val="0C0C0C"/>
              </a:buClr>
              <a:buSzPts val="1800"/>
              <a:buFont typeface="Calibri"/>
              <a:buAutoNum type="arabicPeriod"/>
            </a:pPr>
            <a:r>
              <a:rPr lang="en-US" sz="1600" b="0" i="0" u="none" strike="noStrike" cap="none" dirty="0">
                <a:solidFill>
                  <a:srgbClr val="0C0C0C"/>
                </a:solidFill>
                <a:latin typeface="Candara"/>
                <a:ea typeface="Candara"/>
                <a:cs typeface="Candara"/>
                <a:sym typeface="Candara"/>
              </a:rPr>
              <a:t>Electronics Engineering</a:t>
            </a:r>
            <a:endParaRPr sz="1600" b="0" i="0" u="none" strike="noStrike" cap="none" dirty="0">
              <a:solidFill>
                <a:srgbClr val="000000"/>
              </a:solidFill>
              <a:latin typeface="Arial"/>
              <a:ea typeface="Arial"/>
              <a:cs typeface="Arial"/>
              <a:sym typeface="Arial"/>
            </a:endParaRPr>
          </a:p>
          <a:p>
            <a:pPr marL="257175" marR="0" lvl="0" indent="-257175" algn="l" rtl="0">
              <a:lnSpc>
                <a:spcPct val="100000"/>
              </a:lnSpc>
              <a:spcBef>
                <a:spcPts val="450"/>
              </a:spcBef>
              <a:spcAft>
                <a:spcPts val="0"/>
              </a:spcAft>
              <a:buClr>
                <a:srgbClr val="0C0C0C"/>
              </a:buClr>
              <a:buSzPts val="1800"/>
              <a:buFont typeface="Calibri"/>
              <a:buAutoNum type="arabicPeriod"/>
            </a:pPr>
            <a:r>
              <a:rPr lang="en-US" sz="1600" b="0" i="0" u="none" strike="noStrike" cap="none" dirty="0">
                <a:solidFill>
                  <a:srgbClr val="0C0C0C"/>
                </a:solidFill>
                <a:latin typeface="Candara"/>
                <a:ea typeface="Candara"/>
                <a:cs typeface="Candara"/>
                <a:sym typeface="Candara"/>
              </a:rPr>
              <a:t>Industrial Engineering &amp; Management</a:t>
            </a:r>
            <a:endParaRPr sz="1600" b="0" i="0" u="none" strike="noStrike" cap="none" dirty="0">
              <a:solidFill>
                <a:srgbClr val="000000"/>
              </a:solidFill>
              <a:latin typeface="Arial"/>
              <a:ea typeface="Arial"/>
              <a:cs typeface="Arial"/>
              <a:sym typeface="Arial"/>
            </a:endParaRPr>
          </a:p>
          <a:p>
            <a:pPr marL="257175" marR="0" lvl="0" indent="-257175" algn="l" rtl="0">
              <a:lnSpc>
                <a:spcPct val="100000"/>
              </a:lnSpc>
              <a:spcBef>
                <a:spcPts val="450"/>
              </a:spcBef>
              <a:spcAft>
                <a:spcPts val="0"/>
              </a:spcAft>
              <a:buClr>
                <a:srgbClr val="0C0C0C"/>
              </a:buClr>
              <a:buSzPts val="1800"/>
              <a:buFont typeface="Calibri"/>
              <a:buAutoNum type="arabicPeriod"/>
            </a:pPr>
            <a:r>
              <a:rPr lang="en-US" sz="1600" b="0" i="0" u="none" strike="noStrike" cap="none" dirty="0">
                <a:solidFill>
                  <a:srgbClr val="0C0C0C"/>
                </a:solidFill>
                <a:latin typeface="Candara"/>
                <a:ea typeface="Candara"/>
                <a:cs typeface="Candara"/>
                <a:sym typeface="Candara"/>
              </a:rPr>
              <a:t>Biomedical Engineering</a:t>
            </a:r>
            <a:endParaRPr sz="1600" b="0" i="0" u="none" strike="noStrike" cap="none" dirty="0">
              <a:solidFill>
                <a:srgbClr val="000000"/>
              </a:solidFill>
              <a:latin typeface="Arial"/>
              <a:ea typeface="Arial"/>
              <a:cs typeface="Arial"/>
              <a:sym typeface="Arial"/>
            </a:endParaRPr>
          </a:p>
          <a:p>
            <a:pPr marL="257175" marR="0" lvl="0" indent="-257175" algn="l" rtl="0">
              <a:lnSpc>
                <a:spcPct val="100000"/>
              </a:lnSpc>
              <a:spcBef>
                <a:spcPts val="450"/>
              </a:spcBef>
              <a:spcAft>
                <a:spcPts val="0"/>
              </a:spcAft>
              <a:buClr>
                <a:srgbClr val="0C0C0C"/>
              </a:buClr>
              <a:buSzPts val="1800"/>
              <a:buFont typeface="Calibri"/>
              <a:buAutoNum type="arabicPeriod"/>
            </a:pPr>
            <a:r>
              <a:rPr lang="en-US" sz="1600" b="0" i="0" u="none" strike="noStrike" cap="none" dirty="0">
                <a:solidFill>
                  <a:srgbClr val="0C0C0C"/>
                </a:solidFill>
                <a:latin typeface="Candara"/>
                <a:ea typeface="Candara"/>
                <a:cs typeface="Candara"/>
                <a:sym typeface="Candara"/>
              </a:rPr>
              <a:t>Public Management</a:t>
            </a:r>
            <a:endParaRPr sz="1600" b="0" i="0" u="none" strike="noStrike" cap="none" dirty="0">
              <a:solidFill>
                <a:srgbClr val="000000"/>
              </a:solidFill>
              <a:latin typeface="Arial"/>
              <a:ea typeface="Arial"/>
              <a:cs typeface="Arial"/>
              <a:sym typeface="Arial"/>
            </a:endParaRPr>
          </a:p>
          <a:p>
            <a:pPr marL="257175" marR="0" lvl="0" indent="-257175" algn="l" rtl="0">
              <a:lnSpc>
                <a:spcPct val="100000"/>
              </a:lnSpc>
              <a:spcBef>
                <a:spcPts val="450"/>
              </a:spcBef>
              <a:spcAft>
                <a:spcPts val="0"/>
              </a:spcAft>
              <a:buClr>
                <a:srgbClr val="0C0C0C"/>
              </a:buClr>
              <a:buSzPts val="1800"/>
              <a:buFont typeface="Calibri"/>
              <a:buAutoNum type="arabicPeriod"/>
            </a:pPr>
            <a:r>
              <a:rPr lang="en-US" sz="1600" b="0" i="0" u="none" strike="noStrike" cap="none" dirty="0">
                <a:solidFill>
                  <a:srgbClr val="0C0C0C"/>
                </a:solidFill>
                <a:latin typeface="Candara"/>
                <a:ea typeface="Candara"/>
                <a:cs typeface="Candara"/>
                <a:sym typeface="Candara"/>
              </a:rPr>
              <a:t>Food Technology</a:t>
            </a:r>
            <a:endParaRPr sz="1600" b="0" i="0" u="none" strike="noStrike" cap="none" dirty="0">
              <a:solidFill>
                <a:srgbClr val="000000"/>
              </a:solidFill>
              <a:latin typeface="Arial"/>
              <a:ea typeface="Arial"/>
              <a:cs typeface="Arial"/>
              <a:sym typeface="Arial"/>
            </a:endParaRPr>
          </a:p>
          <a:p>
            <a:pPr marL="257175" marR="0" lvl="0" indent="-257175" algn="l" rtl="0">
              <a:lnSpc>
                <a:spcPct val="100000"/>
              </a:lnSpc>
              <a:spcBef>
                <a:spcPts val="450"/>
              </a:spcBef>
              <a:spcAft>
                <a:spcPts val="0"/>
              </a:spcAft>
              <a:buClr>
                <a:srgbClr val="0C0C0C"/>
              </a:buClr>
              <a:buSzPts val="1800"/>
              <a:buFont typeface="Calibri"/>
              <a:buAutoNum type="arabicPeriod"/>
            </a:pPr>
            <a:r>
              <a:rPr lang="en-US" sz="1600" b="0" i="0" u="none" strike="noStrike" cap="none" dirty="0">
                <a:solidFill>
                  <a:srgbClr val="0C0C0C"/>
                </a:solidFill>
                <a:latin typeface="Candara"/>
                <a:ea typeface="Candara"/>
                <a:cs typeface="Candara"/>
                <a:sym typeface="Candara"/>
              </a:rPr>
              <a:t>Logistics and Supply Chain Management</a:t>
            </a:r>
            <a:endParaRPr sz="1400" b="0" i="0" u="none" strike="noStrike" cap="none" dirty="0">
              <a:solidFill>
                <a:srgbClr val="000000"/>
              </a:solidFill>
              <a:latin typeface="Arial"/>
              <a:ea typeface="Arial"/>
              <a:cs typeface="Arial"/>
              <a:sym typeface="Arial"/>
            </a:endParaRPr>
          </a:p>
          <a:p>
            <a:pPr marL="257175" marR="0" lvl="0" indent="-257175" algn="l" rtl="0">
              <a:lnSpc>
                <a:spcPct val="100000"/>
              </a:lnSpc>
              <a:spcBef>
                <a:spcPts val="450"/>
              </a:spcBef>
              <a:spcAft>
                <a:spcPts val="0"/>
              </a:spcAft>
              <a:buClr>
                <a:srgbClr val="0C0C0C"/>
              </a:buClr>
              <a:buSzPts val="1800"/>
              <a:buFont typeface="Calibri"/>
              <a:buAutoNum type="arabicPeriod"/>
            </a:pPr>
            <a:r>
              <a:rPr lang="en-US" sz="1600" b="0" i="0" u="none" strike="noStrike" cap="none" dirty="0">
                <a:solidFill>
                  <a:srgbClr val="0C0C0C"/>
                </a:solidFill>
                <a:latin typeface="Candara"/>
                <a:ea typeface="Candara"/>
                <a:cs typeface="Candara"/>
                <a:sym typeface="Candara"/>
              </a:rPr>
              <a:t> Information Technology</a:t>
            </a:r>
            <a:endParaRPr sz="1600" b="0" i="0" u="none" strike="noStrike" cap="none" dirty="0">
              <a:solidFill>
                <a:srgbClr val="0C0C0C"/>
              </a:solidFill>
              <a:latin typeface="Candara"/>
              <a:ea typeface="Candara"/>
              <a:cs typeface="Candara"/>
              <a:sym typeface="Candara"/>
            </a:endParaRPr>
          </a:p>
          <a:p>
            <a:pPr marL="0" marR="0" lvl="0" indent="0" algn="l" rtl="0">
              <a:lnSpc>
                <a:spcPct val="100000"/>
              </a:lnSpc>
              <a:spcBef>
                <a:spcPts val="0"/>
              </a:spcBef>
              <a:spcAft>
                <a:spcPts val="0"/>
              </a:spcAft>
              <a:buClr>
                <a:srgbClr val="000000"/>
              </a:buClr>
              <a:buSzPts val="1800"/>
              <a:buFont typeface="Arial"/>
              <a:buNone/>
            </a:pPr>
            <a:endParaRPr sz="1600" b="0" i="0" u="none" strike="noStrike" cap="none" dirty="0">
              <a:solidFill>
                <a:schemeClr val="dk1"/>
              </a:solidFill>
              <a:latin typeface="Calibri"/>
              <a:ea typeface="Calibri"/>
              <a:cs typeface="Calibri"/>
              <a:sym typeface="Calibri"/>
            </a:endParaRPr>
          </a:p>
        </p:txBody>
      </p:sp>
      <p:sp>
        <p:nvSpPr>
          <p:cNvPr id="201" name="Google Shape;201;p7"/>
          <p:cNvSpPr txBox="1"/>
          <p:nvPr/>
        </p:nvSpPr>
        <p:spPr>
          <a:xfrm>
            <a:off x="4357688" y="2312988"/>
            <a:ext cx="1931987" cy="8032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100"/>
              <a:buFont typeface="Arial"/>
              <a:buNone/>
            </a:pPr>
            <a:r>
              <a:rPr lang="en-US" sz="2100" b="1" i="0" u="none" strike="noStrike" cap="none">
                <a:solidFill>
                  <a:srgbClr val="003188"/>
                </a:solidFill>
                <a:latin typeface="Candara"/>
                <a:ea typeface="Candara"/>
                <a:cs typeface="Candara"/>
                <a:sym typeface="Candara"/>
              </a:rPr>
              <a:t>MASTER LEVEL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450"/>
              </a:spcBef>
              <a:spcAft>
                <a:spcPts val="0"/>
              </a:spcAft>
              <a:buClr>
                <a:srgbClr val="000000"/>
              </a:buClr>
              <a:buSzPts val="2100"/>
              <a:buFont typeface="Arial"/>
              <a:buNone/>
            </a:pPr>
            <a:endParaRPr sz="2100" b="0" i="0" u="none" strike="noStrike" cap="none">
              <a:solidFill>
                <a:srgbClr val="003188"/>
              </a:solidFill>
              <a:latin typeface="Calibri"/>
              <a:ea typeface="Calibri"/>
              <a:cs typeface="Calibri"/>
              <a:sym typeface="Calibri"/>
            </a:endParaRPr>
          </a:p>
        </p:txBody>
      </p:sp>
      <p:pic>
        <p:nvPicPr>
          <p:cNvPr id="202" name="Google Shape;202;p7"/>
          <p:cNvPicPr preferRelativeResize="0"/>
          <p:nvPr/>
        </p:nvPicPr>
        <p:blipFill rotWithShape="1">
          <a:blip r:embed="rId3">
            <a:alphaModFix/>
          </a:blip>
          <a:srcRect/>
          <a:stretch/>
        </p:blipFill>
        <p:spPr>
          <a:xfrm>
            <a:off x="-5280025" y="904875"/>
            <a:ext cx="9151938" cy="5143500"/>
          </a:xfrm>
          <a:prstGeom prst="rect">
            <a:avLst/>
          </a:prstGeom>
          <a:noFill/>
          <a:ln>
            <a:noFill/>
          </a:ln>
        </p:spPr>
      </p:pic>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8"/>
          <p:cNvSpPr txBox="1"/>
          <p:nvPr/>
        </p:nvSpPr>
        <p:spPr>
          <a:xfrm>
            <a:off x="3600450" y="1093788"/>
            <a:ext cx="3505200" cy="85725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accent1"/>
              </a:buClr>
              <a:buSzPts val="3000"/>
              <a:buFont typeface="Calibri"/>
              <a:buNone/>
            </a:pPr>
            <a:r>
              <a:rPr lang="en-US" sz="3000" b="1" i="0" u="none" strike="noStrike" cap="none">
                <a:solidFill>
                  <a:srgbClr val="003188"/>
                </a:solidFill>
                <a:latin typeface="Calibri"/>
                <a:ea typeface="Calibri"/>
                <a:cs typeface="Calibri"/>
                <a:sym typeface="Calibri"/>
              </a:rPr>
              <a:t>PROGRAMS</a:t>
            </a:r>
            <a:endParaRPr sz="3000" b="1" i="0" u="none" strike="noStrike" cap="none">
              <a:solidFill>
                <a:srgbClr val="003188"/>
              </a:solidFill>
              <a:latin typeface="Calibri"/>
              <a:ea typeface="Calibri"/>
              <a:cs typeface="Calibri"/>
              <a:sym typeface="Calibri"/>
            </a:endParaRPr>
          </a:p>
        </p:txBody>
      </p:sp>
      <p:pic>
        <p:nvPicPr>
          <p:cNvPr id="209" name="Google Shape;209;p8"/>
          <p:cNvPicPr preferRelativeResize="0"/>
          <p:nvPr/>
        </p:nvPicPr>
        <p:blipFill rotWithShape="1">
          <a:blip r:embed="rId3">
            <a:alphaModFix/>
          </a:blip>
          <a:srcRect/>
          <a:stretch/>
        </p:blipFill>
        <p:spPr>
          <a:xfrm>
            <a:off x="-5280025" y="904875"/>
            <a:ext cx="9151938" cy="5143500"/>
          </a:xfrm>
          <a:prstGeom prst="rect">
            <a:avLst/>
          </a:prstGeom>
          <a:noFill/>
          <a:ln>
            <a:noFill/>
          </a:ln>
        </p:spPr>
      </p:pic>
      <p:sp>
        <p:nvSpPr>
          <p:cNvPr id="210" name="Google Shape;210;p8"/>
          <p:cNvSpPr/>
          <p:nvPr/>
        </p:nvSpPr>
        <p:spPr>
          <a:xfrm>
            <a:off x="4356100" y="2995613"/>
            <a:ext cx="4651375" cy="2657097"/>
          </a:xfrm>
          <a:prstGeom prst="rect">
            <a:avLst/>
          </a:prstGeom>
          <a:noFill/>
          <a:ln>
            <a:noFill/>
          </a:ln>
        </p:spPr>
        <p:txBody>
          <a:bodyPr spcFirstLastPara="1" wrap="square" lIns="91425" tIns="45700" rIns="91425" bIns="45700" anchor="t" anchorCtr="0">
            <a:spAutoFit/>
          </a:bodyPr>
          <a:lstStyle/>
          <a:p>
            <a:pPr marL="257175" marR="0" lvl="0" indent="-257175" algn="l" rtl="0">
              <a:lnSpc>
                <a:spcPct val="150000"/>
              </a:lnSpc>
              <a:spcBef>
                <a:spcPts val="0"/>
              </a:spcBef>
              <a:spcAft>
                <a:spcPts val="0"/>
              </a:spcAft>
              <a:buClr>
                <a:srgbClr val="000000"/>
              </a:buClr>
              <a:buSzPts val="2000"/>
              <a:buFont typeface="Calibri"/>
              <a:buAutoNum type="arabicPeriod"/>
            </a:pPr>
            <a:r>
              <a:rPr lang="en-US" sz="2000" b="0" i="0" u="none" strike="noStrike" cap="none">
                <a:solidFill>
                  <a:srgbClr val="000000"/>
                </a:solidFill>
                <a:latin typeface="Candara"/>
                <a:ea typeface="Candara"/>
                <a:cs typeface="Candara"/>
                <a:sym typeface="Candara"/>
              </a:rPr>
              <a:t>Biotechnology </a:t>
            </a:r>
            <a:endParaRPr sz="1400" b="0" i="0" u="none" strike="noStrike" cap="none">
              <a:solidFill>
                <a:srgbClr val="000000"/>
              </a:solidFill>
              <a:latin typeface="Arial"/>
              <a:ea typeface="Arial"/>
              <a:cs typeface="Arial"/>
              <a:sym typeface="Arial"/>
            </a:endParaRPr>
          </a:p>
          <a:p>
            <a:pPr marL="257175" marR="0" lvl="0" indent="-257175" algn="l" rtl="0">
              <a:lnSpc>
                <a:spcPct val="150000"/>
              </a:lnSpc>
              <a:spcBef>
                <a:spcPts val="450"/>
              </a:spcBef>
              <a:spcAft>
                <a:spcPts val="0"/>
              </a:spcAft>
              <a:buClr>
                <a:srgbClr val="000000"/>
              </a:buClr>
              <a:buSzPts val="2000"/>
              <a:buFont typeface="Calibri"/>
              <a:buAutoNum type="arabicPeriod"/>
            </a:pPr>
            <a:r>
              <a:rPr lang="en-US" sz="2000" b="0" i="0" u="none" strike="noStrike" cap="none">
                <a:solidFill>
                  <a:srgbClr val="000000"/>
                </a:solidFill>
                <a:latin typeface="Candara"/>
                <a:ea typeface="Candara"/>
                <a:cs typeface="Candara"/>
                <a:sym typeface="Candara"/>
              </a:rPr>
              <a:t>Business Administration</a:t>
            </a:r>
            <a:endParaRPr sz="1400" b="0" i="0" u="none" strike="noStrike" cap="none">
              <a:solidFill>
                <a:srgbClr val="000000"/>
              </a:solidFill>
              <a:latin typeface="Arial"/>
              <a:ea typeface="Arial"/>
              <a:cs typeface="Arial"/>
              <a:sym typeface="Arial"/>
            </a:endParaRPr>
          </a:p>
          <a:p>
            <a:pPr marL="257175" marR="0" lvl="0" indent="-257175" algn="l" rtl="0">
              <a:lnSpc>
                <a:spcPct val="150000"/>
              </a:lnSpc>
              <a:spcBef>
                <a:spcPts val="450"/>
              </a:spcBef>
              <a:spcAft>
                <a:spcPts val="0"/>
              </a:spcAft>
              <a:buClr>
                <a:srgbClr val="000000"/>
              </a:buClr>
              <a:buSzPts val="2000"/>
              <a:buFont typeface="Calibri"/>
              <a:buAutoNum type="arabicPeriod"/>
            </a:pPr>
            <a:r>
              <a:rPr lang="en-US" sz="2000" b="0" i="0" u="none" strike="noStrike" cap="none">
                <a:solidFill>
                  <a:srgbClr val="000000"/>
                </a:solidFill>
                <a:latin typeface="Candara"/>
                <a:ea typeface="Candara"/>
                <a:cs typeface="Candara"/>
                <a:sym typeface="Candara"/>
              </a:rPr>
              <a:t>Biomedical Engineering </a:t>
            </a:r>
            <a:endParaRPr sz="1400" b="0" i="0" u="none" strike="noStrike" cap="none">
              <a:solidFill>
                <a:srgbClr val="000000"/>
              </a:solidFill>
              <a:latin typeface="Arial"/>
              <a:ea typeface="Arial"/>
              <a:cs typeface="Arial"/>
              <a:sym typeface="Arial"/>
            </a:endParaRPr>
          </a:p>
          <a:p>
            <a:pPr marL="257175" marR="0" lvl="0" indent="-257175" algn="l" rtl="0">
              <a:lnSpc>
                <a:spcPct val="150000"/>
              </a:lnSpc>
              <a:spcBef>
                <a:spcPts val="450"/>
              </a:spcBef>
              <a:spcAft>
                <a:spcPts val="0"/>
              </a:spcAft>
              <a:buClr>
                <a:srgbClr val="000000"/>
              </a:buClr>
              <a:buSzPts val="2000"/>
              <a:buFont typeface="Calibri"/>
              <a:buAutoNum type="arabicPeriod"/>
            </a:pPr>
            <a:r>
              <a:rPr lang="en-US" sz="2000" b="0" i="0" u="none" strike="noStrike" cap="none">
                <a:solidFill>
                  <a:srgbClr val="000000"/>
                </a:solidFill>
                <a:latin typeface="Candara"/>
                <a:ea typeface="Candara"/>
                <a:cs typeface="Candara"/>
                <a:sym typeface="Candara"/>
              </a:rPr>
              <a:t>Public Management</a:t>
            </a:r>
            <a:endParaRPr sz="1400" b="0" i="0" u="none" strike="noStrike" cap="none">
              <a:solidFill>
                <a:srgbClr val="000000"/>
              </a:solidFill>
              <a:latin typeface="Arial"/>
              <a:ea typeface="Arial"/>
              <a:cs typeface="Arial"/>
              <a:sym typeface="Arial"/>
            </a:endParaRPr>
          </a:p>
          <a:p>
            <a:pPr marL="257175" marR="0" lvl="0" indent="-257175" algn="l" rtl="0">
              <a:lnSpc>
                <a:spcPct val="150000"/>
              </a:lnSpc>
              <a:spcBef>
                <a:spcPts val="450"/>
              </a:spcBef>
              <a:spcAft>
                <a:spcPts val="0"/>
              </a:spcAft>
              <a:buClr>
                <a:srgbClr val="000000"/>
              </a:buClr>
              <a:buSzPts val="2000"/>
              <a:buFont typeface="Calibri"/>
              <a:buAutoNum type="arabicPeriod"/>
            </a:pPr>
            <a:r>
              <a:rPr lang="en-US" sz="2000" b="0" i="0" u="none" strike="noStrike" cap="none">
                <a:solidFill>
                  <a:srgbClr val="0C0C0C"/>
                </a:solidFill>
                <a:latin typeface="Candara"/>
                <a:ea typeface="Candara"/>
                <a:cs typeface="Candara"/>
                <a:sym typeface="Candara"/>
              </a:rPr>
              <a:t>Industrial Engineering &amp; Management</a:t>
            </a:r>
            <a:endParaRPr sz="2000" b="0" i="0" u="none" strike="noStrike" cap="none">
              <a:solidFill>
                <a:srgbClr val="000000"/>
              </a:solidFill>
              <a:latin typeface="Candara"/>
              <a:ea typeface="Candara"/>
              <a:cs typeface="Candara"/>
              <a:sym typeface="Candara"/>
            </a:endParaRPr>
          </a:p>
        </p:txBody>
      </p:sp>
      <p:sp>
        <p:nvSpPr>
          <p:cNvPr id="211" name="Google Shape;211;p8"/>
          <p:cNvSpPr/>
          <p:nvPr/>
        </p:nvSpPr>
        <p:spPr>
          <a:xfrm>
            <a:off x="4356100" y="2533650"/>
            <a:ext cx="1744663" cy="4619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3188"/>
                </a:solidFill>
                <a:latin typeface="Candara"/>
                <a:ea typeface="Candara"/>
                <a:cs typeface="Candara"/>
                <a:sym typeface="Candara"/>
              </a:rPr>
              <a:t>Ph.D. LEVEL</a:t>
            </a:r>
            <a:endParaRPr sz="1400" b="0" i="0" u="none" strike="noStrike" cap="none">
              <a:solidFill>
                <a:srgbClr val="000000"/>
              </a:solidFill>
              <a:latin typeface="Arial"/>
              <a:ea typeface="Arial"/>
              <a:cs typeface="Arial"/>
              <a:sym typeface="Arial"/>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pic>
        <p:nvPicPr>
          <p:cNvPr id="224" name="Google Shape;224;p10"/>
          <p:cNvPicPr preferRelativeResize="0"/>
          <p:nvPr/>
        </p:nvPicPr>
        <p:blipFill rotWithShape="1">
          <a:blip r:embed="rId3">
            <a:alphaModFix/>
          </a:blip>
          <a:srcRect/>
          <a:stretch/>
        </p:blipFill>
        <p:spPr>
          <a:xfrm>
            <a:off x="-8491" y="974430"/>
            <a:ext cx="9152491" cy="868019"/>
          </a:xfrm>
          <a:custGeom>
            <a:avLst/>
            <a:gdLst/>
            <a:ahLst/>
            <a:cxnLst/>
            <a:rect l="l" t="t" r="r" b="b"/>
            <a:pathLst>
              <a:path w="12289034" h="1413887" extrusionOk="0">
                <a:moveTo>
                  <a:pt x="0" y="0"/>
                </a:moveTo>
                <a:lnTo>
                  <a:pt x="12289034" y="0"/>
                </a:lnTo>
                <a:lnTo>
                  <a:pt x="12289034" y="1413887"/>
                </a:lnTo>
                <a:lnTo>
                  <a:pt x="0" y="1413887"/>
                </a:lnTo>
                <a:lnTo>
                  <a:pt x="0" y="0"/>
                </a:lnTo>
                <a:close/>
              </a:path>
            </a:pathLst>
          </a:custGeom>
          <a:noFill/>
          <a:ln>
            <a:noFill/>
          </a:ln>
        </p:spPr>
      </p:pic>
      <p:sp>
        <p:nvSpPr>
          <p:cNvPr id="225" name="Google Shape;225;p10"/>
          <p:cNvSpPr txBox="1"/>
          <p:nvPr/>
        </p:nvSpPr>
        <p:spPr>
          <a:xfrm>
            <a:off x="424750" y="2308225"/>
            <a:ext cx="5086350" cy="2209800"/>
          </a:xfrm>
          <a:prstGeom prst="rect">
            <a:avLst/>
          </a:prstGeom>
          <a:noFill/>
          <a:ln>
            <a:noFill/>
          </a:ln>
        </p:spPr>
        <p:txBody>
          <a:bodyPr spcFirstLastPara="1" wrap="square" lIns="91425" tIns="45700" rIns="91425" bIns="45700" anchor="t" anchorCtr="0">
            <a:noAutofit/>
          </a:bodyPr>
          <a:lstStyle/>
          <a:p>
            <a:pPr marL="228600" marR="0" lvl="0" indent="-114300" algn="just" rtl="0">
              <a:lnSpc>
                <a:spcPct val="90000"/>
              </a:lnSpc>
              <a:spcBef>
                <a:spcPts val="0"/>
              </a:spcBef>
              <a:spcAft>
                <a:spcPts val="0"/>
              </a:spcAft>
              <a:buClr>
                <a:schemeClr val="dk1"/>
              </a:buClr>
              <a:buSzPts val="1800"/>
              <a:buFont typeface="Arial"/>
              <a:buNone/>
            </a:pPr>
            <a:endParaRPr sz="1800" b="1" i="0" u="none" strike="noStrike" cap="none" dirty="0">
              <a:solidFill>
                <a:srgbClr val="000099"/>
              </a:solidFill>
              <a:latin typeface="Calibri"/>
              <a:ea typeface="Calibri"/>
              <a:cs typeface="Calibri"/>
              <a:sym typeface="Calibri"/>
            </a:endParaRPr>
          </a:p>
          <a:p>
            <a:pPr marL="228600" marR="0" lvl="0" indent="-228600" algn="just" rtl="0">
              <a:lnSpc>
                <a:spcPct val="90000"/>
              </a:lnSpc>
              <a:spcBef>
                <a:spcPts val="1000"/>
              </a:spcBef>
              <a:spcAft>
                <a:spcPts val="0"/>
              </a:spcAft>
              <a:buClr>
                <a:srgbClr val="023189"/>
              </a:buClr>
              <a:buSzPts val="2100"/>
              <a:buFont typeface="Arial"/>
              <a:buChar char="•"/>
            </a:pPr>
            <a:r>
              <a:rPr lang="en-US" sz="2100" b="1" i="0" u="none" strike="noStrike" cap="none" dirty="0">
                <a:solidFill>
                  <a:srgbClr val="023189"/>
                </a:solidFill>
                <a:latin typeface="Calibri"/>
                <a:ea typeface="Calibri"/>
                <a:cs typeface="Calibri"/>
                <a:sym typeface="Calibri"/>
              </a:rPr>
              <a:t>Faculty members (full-time): 227</a:t>
            </a:r>
            <a:endParaRPr sz="1400" b="0" i="0" u="none" strike="noStrike" cap="none" dirty="0">
              <a:solidFill>
                <a:srgbClr val="000000"/>
              </a:solidFill>
              <a:latin typeface="Arial"/>
              <a:ea typeface="Arial"/>
              <a:cs typeface="Arial"/>
              <a:sym typeface="Arial"/>
            </a:endParaRPr>
          </a:p>
          <a:p>
            <a:pPr marL="342900" marR="0" lvl="1" indent="0" algn="just" rtl="0">
              <a:lnSpc>
                <a:spcPct val="150000"/>
              </a:lnSpc>
              <a:spcBef>
                <a:spcPts val="500"/>
              </a:spcBef>
              <a:spcAft>
                <a:spcPts val="0"/>
              </a:spcAft>
              <a:buClr>
                <a:srgbClr val="023189"/>
              </a:buClr>
              <a:buSzPts val="1500"/>
              <a:buFont typeface="Arial"/>
              <a:buNone/>
            </a:pPr>
            <a:r>
              <a:rPr lang="en-US" sz="1500" b="0" i="0" u="none" strike="noStrike" cap="none" dirty="0">
                <a:solidFill>
                  <a:srgbClr val="023189"/>
                </a:solidFill>
                <a:latin typeface="Calibri"/>
                <a:ea typeface="Calibri"/>
                <a:cs typeface="Calibri"/>
                <a:sym typeface="Calibri"/>
              </a:rPr>
              <a:t>3 Professors, 47 Assoc. Professors , 107 PhDs, 70 Masters</a:t>
            </a:r>
            <a:endParaRPr sz="1400" b="0" i="0" u="none" strike="noStrike" cap="none" dirty="0">
              <a:solidFill>
                <a:srgbClr val="000000"/>
              </a:solidFill>
              <a:latin typeface="Arial"/>
              <a:ea typeface="Arial"/>
              <a:cs typeface="Arial"/>
              <a:sym typeface="Arial"/>
            </a:endParaRPr>
          </a:p>
          <a:p>
            <a:pPr marL="342900" marR="0" lvl="1" indent="0" algn="just" rtl="0">
              <a:lnSpc>
                <a:spcPct val="150000"/>
              </a:lnSpc>
              <a:spcBef>
                <a:spcPts val="500"/>
              </a:spcBef>
              <a:spcAft>
                <a:spcPts val="0"/>
              </a:spcAft>
              <a:buClr>
                <a:schemeClr val="dk1"/>
              </a:buClr>
              <a:buSzPts val="1500"/>
              <a:buFont typeface="Arial"/>
              <a:buNone/>
            </a:pPr>
            <a:endParaRPr sz="1500" b="0" i="0" u="none" strike="noStrike" cap="none" dirty="0">
              <a:solidFill>
                <a:srgbClr val="023189"/>
              </a:solidFill>
              <a:latin typeface="Calibri"/>
              <a:ea typeface="Calibri"/>
              <a:cs typeface="Calibri"/>
              <a:sym typeface="Calibri"/>
            </a:endParaRPr>
          </a:p>
          <a:p>
            <a:pPr marL="228600" marR="0" lvl="0" indent="-228600" algn="just" rtl="0">
              <a:lnSpc>
                <a:spcPct val="90000"/>
              </a:lnSpc>
              <a:spcBef>
                <a:spcPts val="1000"/>
              </a:spcBef>
              <a:spcAft>
                <a:spcPts val="0"/>
              </a:spcAft>
              <a:buClr>
                <a:srgbClr val="023189"/>
              </a:buClr>
              <a:buSzPts val="2100"/>
              <a:buFont typeface="Arial"/>
              <a:buChar char="•"/>
            </a:pPr>
            <a:r>
              <a:rPr lang="en-US" sz="2100" b="1" i="0" u="none" strike="noStrike" cap="none" dirty="0">
                <a:solidFill>
                  <a:srgbClr val="023189"/>
                </a:solidFill>
                <a:latin typeface="Calibri"/>
                <a:ea typeface="Calibri"/>
                <a:cs typeface="Calibri"/>
                <a:sym typeface="Calibri"/>
              </a:rPr>
              <a:t>Supporting Staff: 314</a:t>
            </a:r>
            <a:endParaRPr sz="1400" b="0" i="0" u="none" strike="noStrike" cap="none" dirty="0">
              <a:solidFill>
                <a:srgbClr val="000000"/>
              </a:solidFill>
              <a:latin typeface="Arial"/>
              <a:ea typeface="Arial"/>
              <a:cs typeface="Arial"/>
              <a:sym typeface="Arial"/>
            </a:endParaRPr>
          </a:p>
        </p:txBody>
      </p:sp>
      <p:sp>
        <p:nvSpPr>
          <p:cNvPr id="226" name="Google Shape;226;p10"/>
          <p:cNvSpPr txBox="1"/>
          <p:nvPr/>
        </p:nvSpPr>
        <p:spPr>
          <a:xfrm>
            <a:off x="2028825" y="1079500"/>
            <a:ext cx="5086350" cy="36988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700"/>
              <a:buFont typeface="Calibri"/>
              <a:buNone/>
            </a:pPr>
            <a:r>
              <a:rPr lang="en-US" sz="2700" b="1" i="0" u="none" strike="noStrike" cap="none">
                <a:solidFill>
                  <a:srgbClr val="003188"/>
                </a:solidFill>
                <a:latin typeface="Calibri"/>
                <a:ea typeface="Calibri"/>
                <a:cs typeface="Calibri"/>
                <a:sym typeface="Calibri"/>
              </a:rPr>
              <a:t>FACULTIES AND STAFF</a:t>
            </a:r>
            <a:endParaRPr sz="1400" b="0" i="0" u="none" strike="noStrike" cap="none">
              <a:solidFill>
                <a:srgbClr val="000000"/>
              </a:solidFill>
              <a:latin typeface="Arial"/>
              <a:ea typeface="Arial"/>
              <a:cs typeface="Arial"/>
              <a:sym typeface="Arial"/>
            </a:endParaRPr>
          </a:p>
        </p:txBody>
      </p:sp>
      <p:pic>
        <p:nvPicPr>
          <p:cNvPr id="227" name="Google Shape;227;p10"/>
          <p:cNvPicPr preferRelativeResize="0"/>
          <p:nvPr/>
        </p:nvPicPr>
        <p:blipFill rotWithShape="1">
          <a:blip r:embed="rId4">
            <a:alphaModFix/>
          </a:blip>
          <a:srcRect/>
          <a:stretch/>
        </p:blipFill>
        <p:spPr>
          <a:xfrm>
            <a:off x="5575177" y="3262137"/>
            <a:ext cx="3550959" cy="3218563"/>
          </a:xfrm>
          <a:prstGeom prst="rect">
            <a:avLst/>
          </a:prstGeom>
          <a:noFill/>
          <a:ln>
            <a:noFill/>
          </a:ln>
        </p:spPr>
      </p:pic>
    </p:spTree>
  </p:cSld>
  <p:clrMapOvr>
    <a:masterClrMapping/>
  </p:clrMapOvr>
  <p:transition spd="slow">
    <p:push/>
  </p:transition>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TotalTime>
  <Words>1222</Words>
  <Application>Microsoft Office PowerPoint</Application>
  <PresentationFormat>On-screen Show (4:3)</PresentationFormat>
  <Paragraphs>297</Paragraphs>
  <Slides>19</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Noto Sans Symbols</vt:lpstr>
      <vt:lpstr>Candara</vt:lpstr>
      <vt:lpstr>Cambria</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INTERNATIONAL CONFERENCES/SEMINARS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Quang LDP</dc:creator>
  <cp:lastModifiedBy>Ta Minh Tri</cp:lastModifiedBy>
  <cp:revision>10</cp:revision>
  <dcterms:created xsi:type="dcterms:W3CDTF">2022-02-12T01:03:25Z</dcterms:created>
  <dcterms:modified xsi:type="dcterms:W3CDTF">2025-09-29T08:11:58Z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E76BD9501E1B4A4B9947BC9D734D5746</vt:lpwstr>
  </property>
  <property fmtid="{D5CDD505-2E9C-101B-9397-08002B2CF9AE}" pid="3" name="KSOProductBuildVer">
    <vt:lpwstr>1033-11.2.0.10463</vt:lpwstr>
  </property>
</Properties>
</file>